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546" r:id="rId2"/>
    <p:sldId id="551" r:id="rId3"/>
    <p:sldId id="651" r:id="rId4"/>
    <p:sldId id="652" r:id="rId5"/>
    <p:sldId id="678" r:id="rId6"/>
    <p:sldId id="594" r:id="rId7"/>
    <p:sldId id="666" r:id="rId8"/>
    <p:sldId id="667" r:id="rId9"/>
    <p:sldId id="670" r:id="rId10"/>
    <p:sldId id="671" r:id="rId11"/>
    <p:sldId id="672" r:id="rId12"/>
    <p:sldId id="673" r:id="rId13"/>
    <p:sldId id="674" r:id="rId14"/>
    <p:sldId id="675" r:id="rId15"/>
    <p:sldId id="676" r:id="rId16"/>
    <p:sldId id="677" r:id="rId17"/>
    <p:sldId id="679" r:id="rId18"/>
    <p:sldId id="680" r:id="rId19"/>
    <p:sldId id="654" r:id="rId20"/>
    <p:sldId id="658" r:id="rId21"/>
    <p:sldId id="663" r:id="rId22"/>
    <p:sldId id="661" r:id="rId23"/>
    <p:sldId id="665" r:id="rId24"/>
    <p:sldId id="650" r:id="rId25"/>
    <p:sldId id="660" r:id="rId26"/>
    <p:sldId id="681" r:id="rId27"/>
  </p:sldIdLst>
  <p:sldSz cx="12192000" cy="6858000"/>
  <p:notesSz cx="9144000" cy="6858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AAE8DAF7-8B84-214F-A3F5-4F392EC111D3}">
          <p14:sldIdLst>
            <p14:sldId id="546"/>
            <p14:sldId id="551"/>
            <p14:sldId id="651"/>
            <p14:sldId id="652"/>
            <p14:sldId id="678"/>
            <p14:sldId id="594"/>
            <p14:sldId id="666"/>
            <p14:sldId id="667"/>
            <p14:sldId id="670"/>
            <p14:sldId id="671"/>
            <p14:sldId id="672"/>
            <p14:sldId id="673"/>
            <p14:sldId id="674"/>
            <p14:sldId id="675"/>
            <p14:sldId id="676"/>
            <p14:sldId id="677"/>
            <p14:sldId id="679"/>
            <p14:sldId id="680"/>
            <p14:sldId id="654"/>
            <p14:sldId id="658"/>
            <p14:sldId id="663"/>
            <p14:sldId id="661"/>
            <p14:sldId id="665"/>
            <p14:sldId id="650"/>
            <p14:sldId id="660"/>
            <p14:sldId id="68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 id="2" name="Carsten Jensen" initials="CJ" lastIdx="1" clrIdx="1">
    <p:extLst>
      <p:ext uri="{19B8F6BF-5375-455C-9EA6-DF929625EA0E}">
        <p15:presenceInfo xmlns:p15="http://schemas.microsoft.com/office/powerpoint/2012/main" userId="Carsten Jen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E0DF"/>
    <a:srgbClr val="92ACF7"/>
    <a:srgbClr val="00363E"/>
    <a:srgbClr val="004348"/>
    <a:srgbClr val="003237"/>
    <a:srgbClr val="FDDA8C"/>
    <a:srgbClr val="E94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74109"/>
  </p:normalViewPr>
  <p:slideViewPr>
    <p:cSldViewPr snapToGrid="0" snapToObjects="1" showGuides="1">
      <p:cViewPr varScale="1">
        <p:scale>
          <a:sx n="69" d="100"/>
          <a:sy n="69" d="100"/>
        </p:scale>
        <p:origin x="368" y="44"/>
      </p:cViewPr>
      <p:guideLst/>
    </p:cSldViewPr>
  </p:slideViewPr>
  <p:outlineViewPr>
    <p:cViewPr>
      <p:scale>
        <a:sx n="33" d="100"/>
        <a:sy n="33" d="100"/>
      </p:scale>
      <p:origin x="0" y="-4019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600D5F71-2459-4CBE-B900-E99E83162738}" type="datetimeFigureOut">
              <a:rPr lang="da-DK" smtClean="0"/>
              <a:t>05-10-2022</a:t>
            </a:fld>
            <a:endParaRPr lang="da-DK"/>
          </a:p>
        </p:txBody>
      </p:sp>
      <p:sp>
        <p:nvSpPr>
          <p:cNvPr id="4" name="Pladsholder til sidefod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2AFBD8D-5E4D-44A3-A698-CDC8244A636F}" type="slidenum">
              <a:rPr lang="da-DK" smtClean="0"/>
              <a:t>‹nr.›</a:t>
            </a:fld>
            <a:endParaRPr lang="da-DK"/>
          </a:p>
        </p:txBody>
      </p:sp>
    </p:spTree>
    <p:extLst>
      <p:ext uri="{BB962C8B-B14F-4D97-AF65-F5344CB8AC3E}">
        <p14:creationId xmlns:p14="http://schemas.microsoft.com/office/powerpoint/2010/main" val="34575091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C432313-F00A-B24A-BAB2-1E55C6D8D242}" type="datetimeFigureOut">
              <a:rPr lang="da-DK" smtClean="0"/>
              <a:t>05-10-2022</a:t>
            </a:fld>
            <a:endParaRPr lang="da-DK"/>
          </a:p>
        </p:txBody>
      </p:sp>
      <p:sp>
        <p:nvSpPr>
          <p:cNvPr id="4" name="Pladsholder til slidebillede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39EC371-5A9F-7344-869B-5130A784412A}" type="slidenum">
              <a:rPr lang="da-DK" smtClean="0"/>
              <a:t>‹nr.›</a:t>
            </a:fld>
            <a:endParaRPr lang="da-DK"/>
          </a:p>
        </p:txBody>
      </p:sp>
    </p:spTree>
    <p:extLst>
      <p:ext uri="{BB962C8B-B14F-4D97-AF65-F5344CB8AC3E}">
        <p14:creationId xmlns:p14="http://schemas.microsoft.com/office/powerpoint/2010/main" val="22180818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Svenja: læs op,</a:t>
            </a:r>
            <a:r>
              <a:rPr lang="da-DK" baseline="0" dirty="0" smtClean="0"/>
              <a:t> forklar evt.</a:t>
            </a:r>
            <a:endParaRPr lang="da-DK" dirty="0" smtClean="0"/>
          </a:p>
          <a:p>
            <a:endParaRPr lang="da-DK" b="0" dirty="0" smtClean="0"/>
          </a:p>
          <a:p>
            <a:r>
              <a:rPr lang="da-DK" b="0" dirty="0" smtClean="0"/>
              <a:t>OBS: Fortæl,</a:t>
            </a:r>
            <a:r>
              <a:rPr lang="da-DK" b="0" baseline="0" dirty="0" smtClean="0"/>
              <a:t> at ikke alle anbefalinger vil være lige vigtige i alle kommuner, fordi nogle af tingene allerede vil være helt på plads/rigeligt til stede der. I hver kommune bør man således se på, hvad der allerede fungerer, og hvad der eventuelt kan arbejdes med det enkelte sted. Det kan ses som en slags forudsætninger, som giver </a:t>
            </a:r>
            <a:r>
              <a:rPr lang="da-DK" b="0" baseline="0" dirty="0" err="1" smtClean="0"/>
              <a:t>SoP</a:t>
            </a:r>
            <a:r>
              <a:rPr lang="da-DK" b="0" baseline="0" dirty="0" smtClean="0"/>
              <a:t> de bedste muligheder for at trives.</a:t>
            </a:r>
            <a:endParaRPr lang="da-DK" b="0" dirty="0"/>
          </a:p>
        </p:txBody>
      </p:sp>
    </p:spTree>
    <p:extLst>
      <p:ext uri="{BB962C8B-B14F-4D97-AF65-F5344CB8AC3E}">
        <p14:creationId xmlns:p14="http://schemas.microsoft.com/office/powerpoint/2010/main" val="321260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_For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47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62595E0-1AE0-0F45-96E7-035E0457BDEA}"/>
              </a:ext>
            </a:extLst>
          </p:cNvPr>
          <p:cNvSpPr>
            <a:spLocks noGrp="1"/>
          </p:cNvSpPr>
          <p:nvPr>
            <p:ph type="dt" sz="half" idx="10"/>
          </p:nvPr>
        </p:nvSpPr>
        <p:spPr/>
        <p:txBody>
          <a:bodyPr/>
          <a:lstStyle/>
          <a:p>
            <a:fld id="{DC6A4078-9429-4A4A-8CEE-5A5B16920840}" type="datetime1">
              <a:rPr lang="da-DK" smtClean="0"/>
              <a:t>05-10-2022</a:t>
            </a:fld>
            <a:endParaRPr lang="da-DK"/>
          </a:p>
        </p:txBody>
      </p:sp>
      <p:sp>
        <p:nvSpPr>
          <p:cNvPr id="3" name="Pladsholder til sidefod 2">
            <a:extLst>
              <a:ext uri="{FF2B5EF4-FFF2-40B4-BE49-F238E27FC236}">
                <a16:creationId xmlns:a16="http://schemas.microsoft.com/office/drawing/2014/main" id="{24D3A313-1296-3443-9899-1A584DD2B0C4}"/>
              </a:ext>
            </a:extLst>
          </p:cNvPr>
          <p:cNvSpPr>
            <a:spLocks noGrp="1"/>
          </p:cNvSpPr>
          <p:nvPr>
            <p:ph type="ftr" sz="quarter" idx="11"/>
          </p:nvPr>
        </p:nvSpPr>
        <p:spPr>
          <a:xfrm>
            <a:off x="7390800" y="6453188"/>
            <a:ext cx="4317431" cy="404812"/>
          </a:xfrm>
          <a:prstGeom prst="rect">
            <a:avLst/>
          </a:prstGeom>
        </p:spPr>
        <p:txBody>
          <a:bodyPr/>
          <a:lstStyle/>
          <a:p>
            <a:r>
              <a:rPr lang="da-DK"/>
              <a:t>Syddansk Sundhedsinnovation</a:t>
            </a:r>
            <a:endParaRPr lang="da-DK" dirty="0"/>
          </a:p>
        </p:txBody>
      </p:sp>
      <p:sp>
        <p:nvSpPr>
          <p:cNvPr id="4" name="Pladsholder til slidenummer 3">
            <a:extLst>
              <a:ext uri="{FF2B5EF4-FFF2-40B4-BE49-F238E27FC236}">
                <a16:creationId xmlns:a16="http://schemas.microsoft.com/office/drawing/2014/main" id="{9BC8D6CC-4F71-7E42-BC9E-CDAF287DCBBB}"/>
              </a:ext>
            </a:extLst>
          </p:cNvPr>
          <p:cNvSpPr>
            <a:spLocks noGrp="1"/>
          </p:cNvSpPr>
          <p:nvPr>
            <p:ph type="sldNum" sz="quarter" idx="12"/>
          </p:nvPr>
        </p:nvSpPr>
        <p:spPr/>
        <p:txBody>
          <a:bodyPr/>
          <a:lstStyle/>
          <a:p>
            <a:fld id="{D04A7441-8506-F945-92BB-4E64E3313236}" type="slidenum">
              <a:rPr lang="da-DK" smtClean="0"/>
              <a:t>‹nr.›</a:t>
            </a:fld>
            <a:endParaRPr lang="da-DK"/>
          </a:p>
        </p:txBody>
      </p:sp>
      <p:sp>
        <p:nvSpPr>
          <p:cNvPr id="6" name="Tekstfelt 5">
            <a:extLst>
              <a:ext uri="{FF2B5EF4-FFF2-40B4-BE49-F238E27FC236}">
                <a16:creationId xmlns:a16="http://schemas.microsoft.com/office/drawing/2014/main" id="{C241F4E0-9EE4-4146-9E6F-BBD68C510ED5}"/>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Tree>
    <p:extLst>
      <p:ext uri="{BB962C8B-B14F-4D97-AF65-F5344CB8AC3E}">
        <p14:creationId xmlns:p14="http://schemas.microsoft.com/office/powerpoint/2010/main" val="11772835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 Negativ">
    <p:bg>
      <p:bgPr>
        <a:solidFill>
          <a:schemeClr val="tx2"/>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62595E0-1AE0-0F45-96E7-035E0457BDEA}"/>
              </a:ext>
            </a:extLst>
          </p:cNvPr>
          <p:cNvSpPr>
            <a:spLocks noGrp="1"/>
          </p:cNvSpPr>
          <p:nvPr>
            <p:ph type="dt" sz="half" idx="10"/>
          </p:nvPr>
        </p:nvSpPr>
        <p:spPr/>
        <p:txBody>
          <a:bodyPr/>
          <a:lstStyle>
            <a:lvl1pPr>
              <a:defRPr>
                <a:solidFill>
                  <a:schemeClr val="bg1"/>
                </a:solidFill>
              </a:defRPr>
            </a:lvl1pPr>
          </a:lstStyle>
          <a:p>
            <a:fld id="{65CE3926-A8CA-5141-B2CB-5EDE78756D33}" type="datetime1">
              <a:rPr lang="da-DK" smtClean="0"/>
              <a:t>05-10-2022</a:t>
            </a:fld>
            <a:endParaRPr lang="da-DK"/>
          </a:p>
        </p:txBody>
      </p:sp>
      <p:sp>
        <p:nvSpPr>
          <p:cNvPr id="3" name="Pladsholder til sidefod 2">
            <a:extLst>
              <a:ext uri="{FF2B5EF4-FFF2-40B4-BE49-F238E27FC236}">
                <a16:creationId xmlns:a16="http://schemas.microsoft.com/office/drawing/2014/main" id="{24D3A313-1296-3443-9899-1A584DD2B0C4}"/>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t>Syddansk Sundhedsinnovation</a:t>
            </a:r>
            <a:endParaRPr lang="da-DK" dirty="0"/>
          </a:p>
        </p:txBody>
      </p:sp>
      <p:sp>
        <p:nvSpPr>
          <p:cNvPr id="4" name="Pladsholder til slidenummer 3">
            <a:extLst>
              <a:ext uri="{FF2B5EF4-FFF2-40B4-BE49-F238E27FC236}">
                <a16:creationId xmlns:a16="http://schemas.microsoft.com/office/drawing/2014/main" id="{9BC8D6CC-4F71-7E42-BC9E-CDAF287DCBBB}"/>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5" name="Tekstfelt 4">
            <a:extLst>
              <a:ext uri="{FF2B5EF4-FFF2-40B4-BE49-F238E27FC236}">
                <a16:creationId xmlns:a16="http://schemas.microsoft.com/office/drawing/2014/main" id="{1304AB1D-D9A9-FF4C-ADA6-B6570A9C1962}"/>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bg1"/>
                </a:solidFill>
              </a:rPr>
              <a:t>Syddansk Sundhedsinnovation</a:t>
            </a:r>
          </a:p>
        </p:txBody>
      </p:sp>
    </p:spTree>
    <p:extLst>
      <p:ext uri="{BB962C8B-B14F-4D97-AF65-F5344CB8AC3E}">
        <p14:creationId xmlns:p14="http://schemas.microsoft.com/office/powerpoint/2010/main" val="5477777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fakta / Grøn">
    <p:bg>
      <p:bgPr>
        <a:solidFill>
          <a:schemeClr val="tx2"/>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E8A1F21F-3D00-1D45-8587-6D8DC5166406}"/>
              </a:ext>
            </a:extLst>
          </p:cNvPr>
          <p:cNvSpPr>
            <a:spLocks noGrp="1"/>
          </p:cNvSpPr>
          <p:nvPr>
            <p:ph type="dt" sz="half" idx="10"/>
          </p:nvPr>
        </p:nvSpPr>
        <p:spPr/>
        <p:txBody>
          <a:bodyPr/>
          <a:lstStyle>
            <a:lvl1pPr>
              <a:defRPr>
                <a:solidFill>
                  <a:schemeClr val="bg1"/>
                </a:solidFill>
              </a:defRPr>
            </a:lvl1pPr>
          </a:lstStyle>
          <a:p>
            <a:fld id="{80C57531-39F1-E945-BE23-0593546C5024}" type="datetime1">
              <a:rPr lang="da-DK" smtClean="0"/>
              <a:t>05-10-2022</a:t>
            </a:fld>
            <a:endParaRPr lang="da-DK"/>
          </a:p>
        </p:txBody>
      </p:sp>
      <p:sp>
        <p:nvSpPr>
          <p:cNvPr id="4" name="Pladsholder til sidefod 3">
            <a:extLst>
              <a:ext uri="{FF2B5EF4-FFF2-40B4-BE49-F238E27FC236}">
                <a16:creationId xmlns:a16="http://schemas.microsoft.com/office/drawing/2014/main" id="{7F699DBF-73EC-BA48-910D-EFD4D915C15F}"/>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t>Syddansk Sundhedsinnovation</a:t>
            </a:r>
            <a:endParaRPr lang="da-DK" dirty="0"/>
          </a:p>
        </p:txBody>
      </p:sp>
      <p:sp>
        <p:nvSpPr>
          <p:cNvPr id="5" name="Pladsholder til slidenummer 4">
            <a:extLst>
              <a:ext uri="{FF2B5EF4-FFF2-40B4-BE49-F238E27FC236}">
                <a16:creationId xmlns:a16="http://schemas.microsoft.com/office/drawing/2014/main" id="{0674AC61-0CF4-0F44-AD34-745BC459DD82}"/>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6" name="Tekstfelt 5">
            <a:extLst>
              <a:ext uri="{FF2B5EF4-FFF2-40B4-BE49-F238E27FC236}">
                <a16:creationId xmlns:a16="http://schemas.microsoft.com/office/drawing/2014/main" id="{C02552CA-8158-4444-8CC4-FEE1286FB1F3}"/>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bg1"/>
                </a:solidFill>
              </a:rPr>
              <a:t>Syddansk Sundhedsinnovation</a:t>
            </a:r>
          </a:p>
        </p:txBody>
      </p:sp>
      <p:sp>
        <p:nvSpPr>
          <p:cNvPr id="8" name="Pladsholder til indhold 7">
            <a:extLst>
              <a:ext uri="{FF2B5EF4-FFF2-40B4-BE49-F238E27FC236}">
                <a16:creationId xmlns:a16="http://schemas.microsoft.com/office/drawing/2014/main" id="{89E2D1E5-D138-8B41-B16E-7A7A6D637755}"/>
              </a:ext>
            </a:extLst>
          </p:cNvPr>
          <p:cNvSpPr>
            <a:spLocks noGrp="1"/>
          </p:cNvSpPr>
          <p:nvPr>
            <p:ph sz="quarter" idx="13"/>
          </p:nvPr>
        </p:nvSpPr>
        <p:spPr>
          <a:xfrm>
            <a:off x="449609" y="2016001"/>
            <a:ext cx="11262966" cy="4437188"/>
          </a:xfrm>
        </p:spPr>
        <p:txBody>
          <a:bodyPr/>
          <a:lstStyle>
            <a:lvl1pPr marL="0" indent="0">
              <a:lnSpc>
                <a:spcPct val="85000"/>
              </a:lnSpc>
              <a:spcAft>
                <a:spcPts val="1800"/>
              </a:spcAft>
              <a:buNone/>
              <a:defRPr sz="4700" cap="none" spc="-50" baseline="0">
                <a:solidFill>
                  <a:schemeClr val="accent4"/>
                </a:solidFill>
              </a:defRPr>
            </a:lvl1pPr>
          </a:lstStyle>
          <a:p>
            <a:pPr lvl="0"/>
            <a:r>
              <a:rPr lang="da-DK" smtClean="0"/>
              <a:t>Rediger typografien i masterens</a:t>
            </a:r>
          </a:p>
        </p:txBody>
      </p:sp>
      <p:sp>
        <p:nvSpPr>
          <p:cNvPr id="7" name="Titel 1">
            <a:extLst>
              <a:ext uri="{FF2B5EF4-FFF2-40B4-BE49-F238E27FC236}">
                <a16:creationId xmlns:a16="http://schemas.microsoft.com/office/drawing/2014/main" id="{495A7181-A1DA-DD4E-A75B-402444D88A6E}"/>
              </a:ext>
            </a:extLst>
          </p:cNvPr>
          <p:cNvSpPr>
            <a:spLocks noGrp="1"/>
          </p:cNvSpPr>
          <p:nvPr>
            <p:ph type="title"/>
          </p:nvPr>
        </p:nvSpPr>
        <p:spPr>
          <a:xfrm>
            <a:off x="461835" y="756211"/>
            <a:ext cx="5498412" cy="972000"/>
          </a:xfrm>
          <a:prstGeom prst="rect">
            <a:avLst/>
          </a:prstGeom>
        </p:spPr>
        <p:txBody>
          <a:bodyPr/>
          <a:lstStyle>
            <a:lvl1pPr>
              <a:defRPr baseline="0">
                <a:solidFill>
                  <a:schemeClr val="bg1"/>
                </a:solidFill>
              </a:defRPr>
            </a:lvl1pPr>
          </a:lstStyle>
          <a:p>
            <a:r>
              <a:rPr lang="da-DK" smtClean="0"/>
              <a:t>Klik for at redigere i master</a:t>
            </a:r>
            <a:endParaRPr lang="da-DK" dirty="0"/>
          </a:p>
        </p:txBody>
      </p:sp>
    </p:spTree>
    <p:extLst>
      <p:ext uri="{BB962C8B-B14F-4D97-AF65-F5344CB8AC3E}">
        <p14:creationId xmlns:p14="http://schemas.microsoft.com/office/powerpoint/2010/main" val="26641426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fakta / Orange">
    <p:bg>
      <p:bgPr>
        <a:solidFill>
          <a:schemeClr val="accent2"/>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E8A1F21F-3D00-1D45-8587-6D8DC5166406}"/>
              </a:ext>
            </a:extLst>
          </p:cNvPr>
          <p:cNvSpPr>
            <a:spLocks noGrp="1"/>
          </p:cNvSpPr>
          <p:nvPr>
            <p:ph type="dt" sz="half" idx="10"/>
          </p:nvPr>
        </p:nvSpPr>
        <p:spPr/>
        <p:txBody>
          <a:bodyPr/>
          <a:lstStyle>
            <a:lvl1pPr>
              <a:defRPr>
                <a:solidFill>
                  <a:schemeClr val="bg1"/>
                </a:solidFill>
              </a:defRPr>
            </a:lvl1pPr>
          </a:lstStyle>
          <a:p>
            <a:fld id="{DB4A447E-C2DF-FD45-B9E6-141704F3668E}" type="datetime1">
              <a:rPr lang="da-DK" smtClean="0"/>
              <a:t>05-10-2022</a:t>
            </a:fld>
            <a:endParaRPr lang="da-DK"/>
          </a:p>
        </p:txBody>
      </p:sp>
      <p:sp>
        <p:nvSpPr>
          <p:cNvPr id="4" name="Pladsholder til sidefod 3">
            <a:extLst>
              <a:ext uri="{FF2B5EF4-FFF2-40B4-BE49-F238E27FC236}">
                <a16:creationId xmlns:a16="http://schemas.microsoft.com/office/drawing/2014/main" id="{7F699DBF-73EC-BA48-910D-EFD4D915C15F}"/>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t>Syddansk Sundhedsinnovation</a:t>
            </a:r>
            <a:endParaRPr lang="da-DK" dirty="0"/>
          </a:p>
        </p:txBody>
      </p:sp>
      <p:sp>
        <p:nvSpPr>
          <p:cNvPr id="5" name="Pladsholder til slidenummer 4">
            <a:extLst>
              <a:ext uri="{FF2B5EF4-FFF2-40B4-BE49-F238E27FC236}">
                <a16:creationId xmlns:a16="http://schemas.microsoft.com/office/drawing/2014/main" id="{0674AC61-0CF4-0F44-AD34-745BC459DD82}"/>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8" name="Pladsholder til indhold 7">
            <a:extLst>
              <a:ext uri="{FF2B5EF4-FFF2-40B4-BE49-F238E27FC236}">
                <a16:creationId xmlns:a16="http://schemas.microsoft.com/office/drawing/2014/main" id="{89E2D1E5-D138-8B41-B16E-7A7A6D637755}"/>
              </a:ext>
            </a:extLst>
          </p:cNvPr>
          <p:cNvSpPr>
            <a:spLocks noGrp="1"/>
          </p:cNvSpPr>
          <p:nvPr>
            <p:ph sz="quarter" idx="13"/>
          </p:nvPr>
        </p:nvSpPr>
        <p:spPr>
          <a:xfrm>
            <a:off x="449609" y="2016001"/>
            <a:ext cx="11262966" cy="4437188"/>
          </a:xfrm>
        </p:spPr>
        <p:txBody>
          <a:bodyPr/>
          <a:lstStyle>
            <a:lvl1pPr marL="0" indent="0">
              <a:lnSpc>
                <a:spcPct val="85000"/>
              </a:lnSpc>
              <a:spcAft>
                <a:spcPts val="1800"/>
              </a:spcAft>
              <a:buNone/>
              <a:defRPr sz="4700" cap="none" spc="-50" baseline="0">
                <a:solidFill>
                  <a:schemeClr val="accent3"/>
                </a:solidFill>
              </a:defRPr>
            </a:lvl1pPr>
          </a:lstStyle>
          <a:p>
            <a:pPr lvl="0"/>
            <a:r>
              <a:rPr lang="da-DK" smtClean="0"/>
              <a:t>Rediger typografien i masterens</a:t>
            </a:r>
          </a:p>
        </p:txBody>
      </p:sp>
      <p:sp>
        <p:nvSpPr>
          <p:cNvPr id="7" name="Titel 1">
            <a:extLst>
              <a:ext uri="{FF2B5EF4-FFF2-40B4-BE49-F238E27FC236}">
                <a16:creationId xmlns:a16="http://schemas.microsoft.com/office/drawing/2014/main" id="{495A7181-A1DA-DD4E-A75B-402444D88A6E}"/>
              </a:ext>
            </a:extLst>
          </p:cNvPr>
          <p:cNvSpPr>
            <a:spLocks noGrp="1"/>
          </p:cNvSpPr>
          <p:nvPr>
            <p:ph type="title"/>
          </p:nvPr>
        </p:nvSpPr>
        <p:spPr>
          <a:xfrm>
            <a:off x="461835" y="756211"/>
            <a:ext cx="5498412" cy="972000"/>
          </a:xfrm>
          <a:prstGeom prst="rect">
            <a:avLst/>
          </a:prstGeom>
        </p:spPr>
        <p:txBody>
          <a:bodyPr/>
          <a:lstStyle>
            <a:lvl1pPr>
              <a:defRPr baseline="0">
                <a:solidFill>
                  <a:schemeClr val="bg1"/>
                </a:solidFill>
              </a:defRPr>
            </a:lvl1pPr>
          </a:lstStyle>
          <a:p>
            <a:r>
              <a:rPr lang="da-DK" smtClean="0"/>
              <a:t>Klik for at redigere i master</a:t>
            </a:r>
            <a:endParaRPr lang="da-DK" dirty="0"/>
          </a:p>
        </p:txBody>
      </p:sp>
      <p:sp>
        <p:nvSpPr>
          <p:cNvPr id="9" name="Tekstfelt 8">
            <a:extLst>
              <a:ext uri="{FF2B5EF4-FFF2-40B4-BE49-F238E27FC236}">
                <a16:creationId xmlns:a16="http://schemas.microsoft.com/office/drawing/2014/main" id="{BB89E138-21D8-5B4E-9EFF-50817F13BE7F}"/>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bg1"/>
                </a:solidFill>
              </a:rPr>
              <a:t>Syddansk Sundhedsinnovation</a:t>
            </a:r>
          </a:p>
        </p:txBody>
      </p:sp>
    </p:spTree>
    <p:extLst>
      <p:ext uri="{BB962C8B-B14F-4D97-AF65-F5344CB8AC3E}">
        <p14:creationId xmlns:p14="http://schemas.microsoft.com/office/powerpoint/2010/main" val="24183232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lille foto">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712B224-33A9-C447-A4EF-BD7825274C23}"/>
              </a:ext>
            </a:extLst>
          </p:cNvPr>
          <p:cNvSpPr>
            <a:spLocks noGrp="1"/>
          </p:cNvSpPr>
          <p:nvPr>
            <p:ph sz="half" idx="2" hasCustomPrompt="1"/>
          </p:nvPr>
        </p:nvSpPr>
        <p:spPr>
          <a:xfrm>
            <a:off x="6240463" y="0"/>
            <a:ext cx="5951537" cy="6858000"/>
          </a:xfrm>
          <a:solidFill>
            <a:schemeClr val="bg1">
              <a:lumMod val="85000"/>
            </a:schemeClr>
          </a:solidFill>
        </p:spPr>
        <p:txBody>
          <a:bodyPr anchor="ctr" anchorCtr="0"/>
          <a:lstStyle>
            <a:lvl1pPr marL="0" indent="0" algn="ctr">
              <a:buNone/>
              <a:defRPr/>
            </a:lvl1pPr>
          </a:lstStyle>
          <a:p>
            <a:pPr lvl="0"/>
            <a:r>
              <a:rPr lang="da-DK" dirty="0"/>
              <a:t>Indsæt foto</a:t>
            </a:r>
          </a:p>
        </p:txBody>
      </p:sp>
      <p:sp>
        <p:nvSpPr>
          <p:cNvPr id="2" name="Titel 1">
            <a:extLst>
              <a:ext uri="{FF2B5EF4-FFF2-40B4-BE49-F238E27FC236}">
                <a16:creationId xmlns:a16="http://schemas.microsoft.com/office/drawing/2014/main" id="{452F7247-47C6-AB4A-B763-E4FF1151863B}"/>
              </a:ext>
            </a:extLst>
          </p:cNvPr>
          <p:cNvSpPr>
            <a:spLocks noGrp="1"/>
          </p:cNvSpPr>
          <p:nvPr>
            <p:ph type="title"/>
          </p:nvPr>
        </p:nvSpPr>
        <p:spPr>
          <a:xfrm>
            <a:off x="488249" y="1944001"/>
            <a:ext cx="5463290" cy="2997888"/>
          </a:xfrm>
          <a:prstGeom prst="rect">
            <a:avLst/>
          </a:prstGeom>
        </p:spPr>
        <p:txBody>
          <a:bodyPr/>
          <a:lstStyle>
            <a:lvl1pPr>
              <a:lnSpc>
                <a:spcPct val="100000"/>
              </a:lnSpc>
              <a:defRPr b="0" i="1" baseline="0">
                <a:latin typeface="Georgia" panose="02040502050405020303" pitchFamily="18" charset="0"/>
              </a:defRPr>
            </a:lvl1pPr>
          </a:lstStyle>
          <a:p>
            <a:r>
              <a:rPr lang="da-DK" smtClean="0"/>
              <a:t>Klik for at redigere i master</a:t>
            </a:r>
            <a:endParaRPr lang="da-DK" dirty="0"/>
          </a:p>
        </p:txBody>
      </p:sp>
      <p:sp>
        <p:nvSpPr>
          <p:cNvPr id="5" name="Pladsholder til dato 4">
            <a:extLst>
              <a:ext uri="{FF2B5EF4-FFF2-40B4-BE49-F238E27FC236}">
                <a16:creationId xmlns:a16="http://schemas.microsoft.com/office/drawing/2014/main" id="{39507D1D-4B3B-2041-BF26-AF2051CA5065}"/>
              </a:ext>
            </a:extLst>
          </p:cNvPr>
          <p:cNvSpPr>
            <a:spLocks noGrp="1"/>
          </p:cNvSpPr>
          <p:nvPr>
            <p:ph type="dt" sz="half" idx="10"/>
          </p:nvPr>
        </p:nvSpPr>
        <p:spPr/>
        <p:txBody>
          <a:bodyPr/>
          <a:lstStyle/>
          <a:p>
            <a:fld id="{3CE18B12-05FD-714B-8EC3-2A5C9DB52FC6}" type="datetime1">
              <a:rPr lang="da-DK" smtClean="0"/>
              <a:t>05-10-2022</a:t>
            </a:fld>
            <a:endParaRPr lang="da-DK"/>
          </a:p>
        </p:txBody>
      </p:sp>
      <p:sp>
        <p:nvSpPr>
          <p:cNvPr id="6" name="Pladsholder til sidefod 5">
            <a:extLst>
              <a:ext uri="{FF2B5EF4-FFF2-40B4-BE49-F238E27FC236}">
                <a16:creationId xmlns:a16="http://schemas.microsoft.com/office/drawing/2014/main" id="{F649538D-7841-144F-8CAD-C5E08D02DA2B}"/>
              </a:ext>
            </a:extLst>
          </p:cNvPr>
          <p:cNvSpPr>
            <a:spLocks noGrp="1"/>
          </p:cNvSpPr>
          <p:nvPr>
            <p:ph type="ftr" sz="quarter" idx="11"/>
          </p:nvPr>
        </p:nvSpPr>
        <p:spPr>
          <a:xfrm>
            <a:off x="7390800" y="6453188"/>
            <a:ext cx="4317431" cy="404812"/>
          </a:xfrm>
          <a:prstGeom prst="rect">
            <a:avLst/>
          </a:prstGeom>
        </p:spPr>
        <p:txBody>
          <a:bodyPr/>
          <a:lstStyle/>
          <a:p>
            <a:r>
              <a:rPr lang="da-DK"/>
              <a:t>Syddansk Sundhedsinnovation</a:t>
            </a:r>
            <a:endParaRPr lang="da-DK" dirty="0"/>
          </a:p>
        </p:txBody>
      </p:sp>
      <p:sp>
        <p:nvSpPr>
          <p:cNvPr id="7" name="Pladsholder til slidenummer 6">
            <a:extLst>
              <a:ext uri="{FF2B5EF4-FFF2-40B4-BE49-F238E27FC236}">
                <a16:creationId xmlns:a16="http://schemas.microsoft.com/office/drawing/2014/main" id="{B311A252-585F-A741-A426-533CD187B065}"/>
              </a:ext>
            </a:extLst>
          </p:cNvPr>
          <p:cNvSpPr>
            <a:spLocks noGrp="1"/>
          </p:cNvSpPr>
          <p:nvPr>
            <p:ph type="sldNum" sz="quarter" idx="12"/>
          </p:nvPr>
        </p:nvSpPr>
        <p:spPr/>
        <p:txBody>
          <a:bodyPr/>
          <a:lstStyle/>
          <a:p>
            <a:fld id="{D04A7441-8506-F945-92BB-4E64E3313236}" type="slidenum">
              <a:rPr lang="da-DK" smtClean="0"/>
              <a:t>‹nr.›</a:t>
            </a:fld>
            <a:endParaRPr lang="da-DK"/>
          </a:p>
        </p:txBody>
      </p:sp>
      <p:sp>
        <p:nvSpPr>
          <p:cNvPr id="14" name="Pladsholder til tekst 13">
            <a:extLst>
              <a:ext uri="{FF2B5EF4-FFF2-40B4-BE49-F238E27FC236}">
                <a16:creationId xmlns:a16="http://schemas.microsoft.com/office/drawing/2014/main" id="{5188BF68-A414-A849-BF2F-7490C411AA44}"/>
              </a:ext>
            </a:extLst>
          </p:cNvPr>
          <p:cNvSpPr>
            <a:spLocks noGrp="1"/>
          </p:cNvSpPr>
          <p:nvPr>
            <p:ph type="body" sz="quarter" idx="13" hasCustomPrompt="1"/>
          </p:nvPr>
        </p:nvSpPr>
        <p:spPr>
          <a:xfrm>
            <a:off x="479425" y="4941888"/>
            <a:ext cx="2592388" cy="1549800"/>
          </a:xfrm>
        </p:spPr>
        <p:txBody>
          <a:bodyPr anchor="b" anchorCtr="0"/>
          <a:lstStyle>
            <a:lvl1pPr marL="0" indent="0">
              <a:buNone/>
              <a:defRPr sz="1600" baseline="0"/>
            </a:lvl1pPr>
          </a:lstStyle>
          <a:p>
            <a:pPr lvl="0"/>
            <a:r>
              <a:rPr lang="da-DK" dirty="0"/>
              <a:t>Navn Navnsen, titel, Arbejdsplads</a:t>
            </a:r>
          </a:p>
        </p:txBody>
      </p:sp>
      <p:sp>
        <p:nvSpPr>
          <p:cNvPr id="9" name="Tekstfelt 8">
            <a:extLst>
              <a:ext uri="{FF2B5EF4-FFF2-40B4-BE49-F238E27FC236}">
                <a16:creationId xmlns:a16="http://schemas.microsoft.com/office/drawing/2014/main" id="{99FEC01B-33F9-2A41-8EC2-55ABA3FD7B2A}"/>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Tree>
    <p:extLst>
      <p:ext uri="{BB962C8B-B14F-4D97-AF65-F5344CB8AC3E}">
        <p14:creationId xmlns:p14="http://schemas.microsoft.com/office/powerpoint/2010/main" val="287532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stort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F7247-47C6-AB4A-B763-E4FF1151863B}"/>
              </a:ext>
            </a:extLst>
          </p:cNvPr>
          <p:cNvSpPr>
            <a:spLocks noGrp="1"/>
          </p:cNvSpPr>
          <p:nvPr>
            <p:ph type="title"/>
          </p:nvPr>
        </p:nvSpPr>
        <p:spPr>
          <a:xfrm>
            <a:off x="488249" y="1944001"/>
            <a:ext cx="5463290" cy="2997888"/>
          </a:xfrm>
          <a:prstGeom prst="rect">
            <a:avLst/>
          </a:prstGeom>
        </p:spPr>
        <p:txBody>
          <a:bodyPr/>
          <a:lstStyle>
            <a:lvl1pPr>
              <a:lnSpc>
                <a:spcPct val="100000"/>
              </a:lnSpc>
              <a:defRPr b="0" i="1" baseline="0">
                <a:latin typeface="Georgia" panose="02040502050405020303" pitchFamily="18" charset="0"/>
              </a:defRPr>
            </a:lvl1pPr>
          </a:lstStyle>
          <a:p>
            <a:r>
              <a:rPr lang="da-DK" smtClean="0"/>
              <a:t>Klik for at redigere i master</a:t>
            </a:r>
            <a:endParaRPr lang="da-DK" dirty="0"/>
          </a:p>
        </p:txBody>
      </p:sp>
      <p:sp>
        <p:nvSpPr>
          <p:cNvPr id="5" name="Pladsholder til dato 4">
            <a:extLst>
              <a:ext uri="{FF2B5EF4-FFF2-40B4-BE49-F238E27FC236}">
                <a16:creationId xmlns:a16="http://schemas.microsoft.com/office/drawing/2014/main" id="{39507D1D-4B3B-2041-BF26-AF2051CA5065}"/>
              </a:ext>
            </a:extLst>
          </p:cNvPr>
          <p:cNvSpPr>
            <a:spLocks noGrp="1"/>
          </p:cNvSpPr>
          <p:nvPr>
            <p:ph type="dt" sz="half" idx="10"/>
          </p:nvPr>
        </p:nvSpPr>
        <p:spPr/>
        <p:txBody>
          <a:bodyPr/>
          <a:lstStyle/>
          <a:p>
            <a:fld id="{3BDE24EA-E286-DA42-A090-C713967202BE}" type="datetime1">
              <a:rPr lang="da-DK" smtClean="0"/>
              <a:t>05-10-2022</a:t>
            </a:fld>
            <a:endParaRPr lang="da-DK"/>
          </a:p>
        </p:txBody>
      </p:sp>
      <p:sp>
        <p:nvSpPr>
          <p:cNvPr id="6" name="Pladsholder til sidefod 5">
            <a:extLst>
              <a:ext uri="{FF2B5EF4-FFF2-40B4-BE49-F238E27FC236}">
                <a16:creationId xmlns:a16="http://schemas.microsoft.com/office/drawing/2014/main" id="{F649538D-7841-144F-8CAD-C5E08D02DA2B}"/>
              </a:ext>
            </a:extLst>
          </p:cNvPr>
          <p:cNvSpPr>
            <a:spLocks noGrp="1"/>
          </p:cNvSpPr>
          <p:nvPr>
            <p:ph type="ftr" sz="quarter" idx="11"/>
          </p:nvPr>
        </p:nvSpPr>
        <p:spPr>
          <a:xfrm>
            <a:off x="7390800" y="6453188"/>
            <a:ext cx="4317431" cy="404812"/>
          </a:xfrm>
          <a:prstGeom prst="rect">
            <a:avLst/>
          </a:prstGeom>
        </p:spPr>
        <p:txBody>
          <a:bodyPr/>
          <a:lstStyle/>
          <a:p>
            <a:r>
              <a:rPr lang="da-DK"/>
              <a:t>Syddansk Sundhedsinnovation</a:t>
            </a:r>
            <a:endParaRPr lang="da-DK" dirty="0"/>
          </a:p>
        </p:txBody>
      </p:sp>
      <p:sp>
        <p:nvSpPr>
          <p:cNvPr id="7" name="Pladsholder til slidenummer 6">
            <a:extLst>
              <a:ext uri="{FF2B5EF4-FFF2-40B4-BE49-F238E27FC236}">
                <a16:creationId xmlns:a16="http://schemas.microsoft.com/office/drawing/2014/main" id="{B311A252-585F-A741-A426-533CD187B065}"/>
              </a:ext>
            </a:extLst>
          </p:cNvPr>
          <p:cNvSpPr>
            <a:spLocks noGrp="1"/>
          </p:cNvSpPr>
          <p:nvPr>
            <p:ph type="sldNum" sz="quarter" idx="12"/>
          </p:nvPr>
        </p:nvSpPr>
        <p:spPr/>
        <p:txBody>
          <a:bodyPr/>
          <a:lstStyle/>
          <a:p>
            <a:fld id="{D04A7441-8506-F945-92BB-4E64E3313236}" type="slidenum">
              <a:rPr lang="da-DK" smtClean="0"/>
              <a:t>‹nr.›</a:t>
            </a:fld>
            <a:endParaRPr lang="da-DK"/>
          </a:p>
        </p:txBody>
      </p:sp>
      <p:sp>
        <p:nvSpPr>
          <p:cNvPr id="14" name="Pladsholder til tekst 13">
            <a:extLst>
              <a:ext uri="{FF2B5EF4-FFF2-40B4-BE49-F238E27FC236}">
                <a16:creationId xmlns:a16="http://schemas.microsoft.com/office/drawing/2014/main" id="{5188BF68-A414-A849-BF2F-7490C411AA44}"/>
              </a:ext>
            </a:extLst>
          </p:cNvPr>
          <p:cNvSpPr>
            <a:spLocks noGrp="1"/>
          </p:cNvSpPr>
          <p:nvPr>
            <p:ph type="body" sz="quarter" idx="13" hasCustomPrompt="1"/>
          </p:nvPr>
        </p:nvSpPr>
        <p:spPr>
          <a:xfrm>
            <a:off x="479425" y="4941888"/>
            <a:ext cx="2592388" cy="1549800"/>
          </a:xfrm>
        </p:spPr>
        <p:txBody>
          <a:bodyPr anchor="b" anchorCtr="0"/>
          <a:lstStyle>
            <a:lvl1pPr marL="0" indent="0">
              <a:buNone/>
              <a:defRPr sz="1600" baseline="0"/>
            </a:lvl1pPr>
          </a:lstStyle>
          <a:p>
            <a:pPr lvl="0"/>
            <a:r>
              <a:rPr lang="da-DK" dirty="0"/>
              <a:t>Navn Navnsen, titel, Arbejdsplads</a:t>
            </a:r>
          </a:p>
        </p:txBody>
      </p:sp>
      <p:sp>
        <p:nvSpPr>
          <p:cNvPr id="9" name="Tekstfelt 8">
            <a:extLst>
              <a:ext uri="{FF2B5EF4-FFF2-40B4-BE49-F238E27FC236}">
                <a16:creationId xmlns:a16="http://schemas.microsoft.com/office/drawing/2014/main" id="{8DE8894D-3CB4-5147-82F3-49477A672A1B}"/>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Tree>
    <p:extLst>
      <p:ext uri="{BB962C8B-B14F-4D97-AF65-F5344CB8AC3E}">
        <p14:creationId xmlns:p14="http://schemas.microsoft.com/office/powerpoint/2010/main" val="4075797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 Placer selv cirkel">
    <p:bg>
      <p:bgPr>
        <a:solidFill>
          <a:schemeClr val="accent3"/>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62595E0-1AE0-0F45-96E7-035E0457BDEA}"/>
              </a:ext>
            </a:extLst>
          </p:cNvPr>
          <p:cNvSpPr>
            <a:spLocks noGrp="1"/>
          </p:cNvSpPr>
          <p:nvPr>
            <p:ph type="dt" sz="half" idx="10"/>
          </p:nvPr>
        </p:nvSpPr>
        <p:spPr/>
        <p:txBody>
          <a:bodyPr/>
          <a:lstStyle>
            <a:lvl1pPr>
              <a:defRPr>
                <a:solidFill>
                  <a:schemeClr val="bg1"/>
                </a:solidFill>
              </a:defRPr>
            </a:lvl1pPr>
          </a:lstStyle>
          <a:p>
            <a:fld id="{6B9D273E-E7D9-9C49-8866-268D828379C8}" type="datetime1">
              <a:rPr lang="da-DK" smtClean="0"/>
              <a:t>05-10-2022</a:t>
            </a:fld>
            <a:endParaRPr lang="da-DK"/>
          </a:p>
        </p:txBody>
      </p:sp>
      <p:sp>
        <p:nvSpPr>
          <p:cNvPr id="3" name="Pladsholder til sidefod 2">
            <a:extLst>
              <a:ext uri="{FF2B5EF4-FFF2-40B4-BE49-F238E27FC236}">
                <a16:creationId xmlns:a16="http://schemas.microsoft.com/office/drawing/2014/main" id="{24D3A313-1296-3443-9899-1A584DD2B0C4}"/>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t>Syddansk Sundhedsinnovation</a:t>
            </a:r>
            <a:endParaRPr lang="da-DK" dirty="0"/>
          </a:p>
        </p:txBody>
      </p:sp>
      <p:sp>
        <p:nvSpPr>
          <p:cNvPr id="4" name="Pladsholder til slidenummer 3">
            <a:extLst>
              <a:ext uri="{FF2B5EF4-FFF2-40B4-BE49-F238E27FC236}">
                <a16:creationId xmlns:a16="http://schemas.microsoft.com/office/drawing/2014/main" id="{9BC8D6CC-4F71-7E42-BC9E-CDAF287DCBBB}"/>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8" name="Pladsholder til tekst 7">
            <a:extLst>
              <a:ext uri="{FF2B5EF4-FFF2-40B4-BE49-F238E27FC236}">
                <a16:creationId xmlns:a16="http://schemas.microsoft.com/office/drawing/2014/main" id="{3536CBB6-6D33-8D47-8C87-F28D85ACAC31}"/>
              </a:ext>
            </a:extLst>
          </p:cNvPr>
          <p:cNvSpPr>
            <a:spLocks noGrp="1"/>
          </p:cNvSpPr>
          <p:nvPr>
            <p:ph type="body" sz="quarter" idx="13" hasCustomPrompt="1"/>
          </p:nvPr>
        </p:nvSpPr>
        <p:spPr>
          <a:xfrm>
            <a:off x="4309621" y="3065510"/>
            <a:ext cx="3572759" cy="1947863"/>
          </a:xfrm>
          <a:noFill/>
        </p:spPr>
        <p:txBody>
          <a:bodyPr anchor="ctr" anchorCtr="0"/>
          <a:lstStyle>
            <a:lvl1pPr marL="0" indent="0" algn="ctr">
              <a:buNone/>
              <a:defRPr sz="11000" b="1" i="0" spc="-300" baseline="0">
                <a:solidFill>
                  <a:schemeClr val="bg1"/>
                </a:solidFill>
              </a:defRPr>
            </a:lvl1pPr>
          </a:lstStyle>
          <a:p>
            <a:pPr lvl="0"/>
            <a:r>
              <a:rPr lang="da-DK" dirty="0"/>
              <a:t>XX%</a:t>
            </a:r>
          </a:p>
        </p:txBody>
      </p:sp>
      <p:sp>
        <p:nvSpPr>
          <p:cNvPr id="10" name="Pladsholder til tekst 9">
            <a:extLst>
              <a:ext uri="{FF2B5EF4-FFF2-40B4-BE49-F238E27FC236}">
                <a16:creationId xmlns:a16="http://schemas.microsoft.com/office/drawing/2014/main" id="{07589B1D-B228-0946-8A27-92AF58690F6B}"/>
              </a:ext>
            </a:extLst>
          </p:cNvPr>
          <p:cNvSpPr>
            <a:spLocks noGrp="1"/>
          </p:cNvSpPr>
          <p:nvPr>
            <p:ph type="body" sz="quarter" idx="14"/>
          </p:nvPr>
        </p:nvSpPr>
        <p:spPr>
          <a:xfrm>
            <a:off x="8436000" y="2304913"/>
            <a:ext cx="2951999" cy="3182400"/>
          </a:xfrm>
        </p:spPr>
        <p:txBody>
          <a:bodyPr anchor="ctr" anchorCtr="0"/>
          <a:lstStyle>
            <a:lvl1pPr marL="0" indent="0">
              <a:lnSpc>
                <a:spcPct val="95000"/>
              </a:lnSpc>
              <a:spcAft>
                <a:spcPts val="0"/>
              </a:spcAft>
              <a:buNone/>
              <a:defRPr sz="2500" baseline="0">
                <a:solidFill>
                  <a:schemeClr val="accent2"/>
                </a:solidFill>
              </a:defRPr>
            </a:lvl1pPr>
          </a:lstStyle>
          <a:p>
            <a:pPr lvl="0"/>
            <a:r>
              <a:rPr lang="da-DK" smtClean="0"/>
              <a:t>Rediger typografien i masterens</a:t>
            </a:r>
          </a:p>
        </p:txBody>
      </p:sp>
      <p:sp>
        <p:nvSpPr>
          <p:cNvPr id="11" name="Pladsholder til tekst 9">
            <a:extLst>
              <a:ext uri="{FF2B5EF4-FFF2-40B4-BE49-F238E27FC236}">
                <a16:creationId xmlns:a16="http://schemas.microsoft.com/office/drawing/2014/main" id="{FE624735-B878-504D-A49B-463E9E015DD6}"/>
              </a:ext>
            </a:extLst>
          </p:cNvPr>
          <p:cNvSpPr>
            <a:spLocks noGrp="1"/>
          </p:cNvSpPr>
          <p:nvPr>
            <p:ph type="body" sz="quarter" idx="15"/>
          </p:nvPr>
        </p:nvSpPr>
        <p:spPr>
          <a:xfrm>
            <a:off x="814800" y="2304913"/>
            <a:ext cx="2951999" cy="3182400"/>
          </a:xfrm>
        </p:spPr>
        <p:txBody>
          <a:bodyPr anchor="ctr" anchorCtr="0"/>
          <a:lstStyle>
            <a:lvl1pPr marL="0" indent="0" algn="r">
              <a:lnSpc>
                <a:spcPct val="95000"/>
              </a:lnSpc>
              <a:spcAft>
                <a:spcPts val="0"/>
              </a:spcAft>
              <a:buNone/>
              <a:defRPr sz="2500" baseline="0">
                <a:solidFill>
                  <a:schemeClr val="accent2"/>
                </a:solidFill>
              </a:defRPr>
            </a:lvl1pPr>
          </a:lstStyle>
          <a:p>
            <a:pPr lvl="0"/>
            <a:r>
              <a:rPr lang="da-DK" smtClean="0"/>
              <a:t>Rediger typografien i masterens</a:t>
            </a:r>
          </a:p>
        </p:txBody>
      </p:sp>
      <p:sp>
        <p:nvSpPr>
          <p:cNvPr id="9" name="Tekstfelt 8">
            <a:extLst>
              <a:ext uri="{FF2B5EF4-FFF2-40B4-BE49-F238E27FC236}">
                <a16:creationId xmlns:a16="http://schemas.microsoft.com/office/drawing/2014/main" id="{FC52300E-929E-424D-9B60-5B0837BAAD4D}"/>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Tree>
    <p:extLst>
      <p:ext uri="{BB962C8B-B14F-4D97-AF65-F5344CB8AC3E}">
        <p14:creationId xmlns:p14="http://schemas.microsoft.com/office/powerpoint/2010/main" val="1497715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 Placer selv cirkel / Negativ">
    <p:bg>
      <p:bgPr>
        <a:solidFill>
          <a:schemeClr val="tx2"/>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62595E0-1AE0-0F45-96E7-035E0457BDEA}"/>
              </a:ext>
            </a:extLst>
          </p:cNvPr>
          <p:cNvSpPr>
            <a:spLocks noGrp="1"/>
          </p:cNvSpPr>
          <p:nvPr>
            <p:ph type="dt" sz="half" idx="10"/>
          </p:nvPr>
        </p:nvSpPr>
        <p:spPr/>
        <p:txBody>
          <a:bodyPr/>
          <a:lstStyle>
            <a:lvl1pPr>
              <a:defRPr>
                <a:solidFill>
                  <a:schemeClr val="bg1"/>
                </a:solidFill>
              </a:defRPr>
            </a:lvl1pPr>
          </a:lstStyle>
          <a:p>
            <a:fld id="{7E5F530A-28FE-C743-8C34-2FB4BE792158}" type="datetime1">
              <a:rPr lang="da-DK" smtClean="0"/>
              <a:t>05-10-2022</a:t>
            </a:fld>
            <a:endParaRPr lang="da-DK"/>
          </a:p>
        </p:txBody>
      </p:sp>
      <p:sp>
        <p:nvSpPr>
          <p:cNvPr id="3" name="Pladsholder til sidefod 2">
            <a:extLst>
              <a:ext uri="{FF2B5EF4-FFF2-40B4-BE49-F238E27FC236}">
                <a16:creationId xmlns:a16="http://schemas.microsoft.com/office/drawing/2014/main" id="{24D3A313-1296-3443-9899-1A584DD2B0C4}"/>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t>Syddansk Sundhedsinnovation</a:t>
            </a:r>
            <a:endParaRPr lang="da-DK" dirty="0"/>
          </a:p>
        </p:txBody>
      </p:sp>
      <p:sp>
        <p:nvSpPr>
          <p:cNvPr id="4" name="Pladsholder til slidenummer 3">
            <a:extLst>
              <a:ext uri="{FF2B5EF4-FFF2-40B4-BE49-F238E27FC236}">
                <a16:creationId xmlns:a16="http://schemas.microsoft.com/office/drawing/2014/main" id="{9BC8D6CC-4F71-7E42-BC9E-CDAF287DCBBB}"/>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5" name="Tekstfelt 4">
            <a:extLst>
              <a:ext uri="{FF2B5EF4-FFF2-40B4-BE49-F238E27FC236}">
                <a16:creationId xmlns:a16="http://schemas.microsoft.com/office/drawing/2014/main" id="{1304AB1D-D9A9-FF4C-ADA6-B6570A9C1962}"/>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bg1"/>
                </a:solidFill>
              </a:rPr>
              <a:t>Syddansk Sundhedsinnovation</a:t>
            </a:r>
          </a:p>
        </p:txBody>
      </p:sp>
      <p:sp>
        <p:nvSpPr>
          <p:cNvPr id="8" name="Pladsholder til tekst 7">
            <a:extLst>
              <a:ext uri="{FF2B5EF4-FFF2-40B4-BE49-F238E27FC236}">
                <a16:creationId xmlns:a16="http://schemas.microsoft.com/office/drawing/2014/main" id="{3536CBB6-6D33-8D47-8C87-F28D85ACAC31}"/>
              </a:ext>
            </a:extLst>
          </p:cNvPr>
          <p:cNvSpPr>
            <a:spLocks noGrp="1"/>
          </p:cNvSpPr>
          <p:nvPr>
            <p:ph type="body" sz="quarter" idx="13" hasCustomPrompt="1"/>
          </p:nvPr>
        </p:nvSpPr>
        <p:spPr>
          <a:xfrm>
            <a:off x="4309621" y="3065510"/>
            <a:ext cx="3572759" cy="1947863"/>
          </a:xfrm>
          <a:noFill/>
        </p:spPr>
        <p:txBody>
          <a:bodyPr anchor="ctr" anchorCtr="0"/>
          <a:lstStyle>
            <a:lvl1pPr marL="0" indent="0" algn="ctr">
              <a:buNone/>
              <a:defRPr sz="11000" b="1" i="0" spc="-300" baseline="0">
                <a:solidFill>
                  <a:schemeClr val="tx2"/>
                </a:solidFill>
              </a:defRPr>
            </a:lvl1pPr>
          </a:lstStyle>
          <a:p>
            <a:pPr lvl="0"/>
            <a:r>
              <a:rPr lang="da-DK" dirty="0"/>
              <a:t>XX%</a:t>
            </a:r>
          </a:p>
        </p:txBody>
      </p:sp>
      <p:sp>
        <p:nvSpPr>
          <p:cNvPr id="10" name="Pladsholder til tekst 9">
            <a:extLst>
              <a:ext uri="{FF2B5EF4-FFF2-40B4-BE49-F238E27FC236}">
                <a16:creationId xmlns:a16="http://schemas.microsoft.com/office/drawing/2014/main" id="{07589B1D-B228-0946-8A27-92AF58690F6B}"/>
              </a:ext>
            </a:extLst>
          </p:cNvPr>
          <p:cNvSpPr>
            <a:spLocks noGrp="1"/>
          </p:cNvSpPr>
          <p:nvPr>
            <p:ph type="body" sz="quarter" idx="14"/>
          </p:nvPr>
        </p:nvSpPr>
        <p:spPr>
          <a:xfrm>
            <a:off x="8436000" y="2304913"/>
            <a:ext cx="2951999" cy="3182400"/>
          </a:xfrm>
        </p:spPr>
        <p:txBody>
          <a:bodyPr anchor="ctr" anchorCtr="0"/>
          <a:lstStyle>
            <a:lvl1pPr marL="0" indent="0">
              <a:lnSpc>
                <a:spcPct val="95000"/>
              </a:lnSpc>
              <a:spcAft>
                <a:spcPts val="0"/>
              </a:spcAft>
              <a:buNone/>
              <a:defRPr sz="2500" baseline="0">
                <a:solidFill>
                  <a:schemeClr val="bg1"/>
                </a:solidFill>
              </a:defRPr>
            </a:lvl1pPr>
          </a:lstStyle>
          <a:p>
            <a:pPr lvl="0"/>
            <a:r>
              <a:rPr lang="da-DK" smtClean="0"/>
              <a:t>Rediger typografien i masterens</a:t>
            </a:r>
          </a:p>
        </p:txBody>
      </p:sp>
      <p:sp>
        <p:nvSpPr>
          <p:cNvPr id="11" name="Pladsholder til tekst 9">
            <a:extLst>
              <a:ext uri="{FF2B5EF4-FFF2-40B4-BE49-F238E27FC236}">
                <a16:creationId xmlns:a16="http://schemas.microsoft.com/office/drawing/2014/main" id="{FE624735-B878-504D-A49B-463E9E015DD6}"/>
              </a:ext>
            </a:extLst>
          </p:cNvPr>
          <p:cNvSpPr>
            <a:spLocks noGrp="1"/>
          </p:cNvSpPr>
          <p:nvPr>
            <p:ph type="body" sz="quarter" idx="15"/>
          </p:nvPr>
        </p:nvSpPr>
        <p:spPr>
          <a:xfrm>
            <a:off x="814800" y="2304913"/>
            <a:ext cx="2951999" cy="3182400"/>
          </a:xfrm>
        </p:spPr>
        <p:txBody>
          <a:bodyPr anchor="ctr" anchorCtr="0"/>
          <a:lstStyle>
            <a:lvl1pPr marL="0" indent="0" algn="r">
              <a:lnSpc>
                <a:spcPct val="95000"/>
              </a:lnSpc>
              <a:spcAft>
                <a:spcPts val="0"/>
              </a:spcAft>
              <a:buNone/>
              <a:defRPr sz="2500" baseline="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842480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gur 1 / Placer selv cirkler">
    <p:bg>
      <p:bgPr>
        <a:solidFill>
          <a:schemeClr val="bg1"/>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4371AF0-45CD-3B46-9F69-6E6507879A1C}"/>
              </a:ext>
            </a:extLst>
          </p:cNvPr>
          <p:cNvSpPr>
            <a:spLocks noGrp="1"/>
          </p:cNvSpPr>
          <p:nvPr>
            <p:ph idx="1"/>
          </p:nvPr>
        </p:nvSpPr>
        <p:spPr>
          <a:xfrm>
            <a:off x="846755" y="4498362"/>
            <a:ext cx="2448000" cy="521652"/>
          </a:xfrm>
        </p:spPr>
        <p:txBody>
          <a:bodyPr/>
          <a:lstStyle>
            <a:lvl1pPr marL="0" indent="0" algn="ctr">
              <a:spcAft>
                <a:spcPts val="600"/>
              </a:spcAft>
              <a:buNone/>
              <a:defRPr sz="2000" spc="30" baseline="0">
                <a:solidFill>
                  <a:schemeClr val="tx2"/>
                </a:solidFill>
              </a:defRPr>
            </a:lvl1pPr>
          </a:lstStyle>
          <a:p>
            <a:pPr lvl="0"/>
            <a:r>
              <a:rPr lang="da-DK" smtClean="0"/>
              <a:t>Rediger typografien i masterens</a:t>
            </a:r>
          </a:p>
        </p:txBody>
      </p:sp>
      <p:sp>
        <p:nvSpPr>
          <p:cNvPr id="4" name="Pladsholder til dato 3">
            <a:extLst>
              <a:ext uri="{FF2B5EF4-FFF2-40B4-BE49-F238E27FC236}">
                <a16:creationId xmlns:a16="http://schemas.microsoft.com/office/drawing/2014/main" id="{84093731-5FC9-D649-B875-0D84C067C0AF}"/>
              </a:ext>
            </a:extLst>
          </p:cNvPr>
          <p:cNvSpPr>
            <a:spLocks noGrp="1"/>
          </p:cNvSpPr>
          <p:nvPr>
            <p:ph type="dt" sz="half" idx="10"/>
          </p:nvPr>
        </p:nvSpPr>
        <p:spPr/>
        <p:txBody>
          <a:bodyPr/>
          <a:lstStyle/>
          <a:p>
            <a:fld id="{E0691290-944D-9144-9B6E-0F30EF638645}" type="datetime1">
              <a:rPr lang="da-DK" smtClean="0"/>
              <a:t>05-10-2022</a:t>
            </a:fld>
            <a:endParaRPr lang="da-DK"/>
          </a:p>
        </p:txBody>
      </p:sp>
      <p:sp>
        <p:nvSpPr>
          <p:cNvPr id="5" name="Pladsholder til sidefod 4">
            <a:extLst>
              <a:ext uri="{FF2B5EF4-FFF2-40B4-BE49-F238E27FC236}">
                <a16:creationId xmlns:a16="http://schemas.microsoft.com/office/drawing/2014/main" id="{77355554-4261-A744-9E7B-D1A16DBD44E1}"/>
              </a:ext>
            </a:extLst>
          </p:cNvPr>
          <p:cNvSpPr>
            <a:spLocks noGrp="1"/>
          </p:cNvSpPr>
          <p:nvPr>
            <p:ph type="ftr" sz="quarter" idx="11"/>
          </p:nvPr>
        </p:nvSpPr>
        <p:spPr>
          <a:xfrm>
            <a:off x="7390800" y="6453188"/>
            <a:ext cx="4317431" cy="404812"/>
          </a:xfrm>
          <a:prstGeom prst="rect">
            <a:avLst/>
          </a:prstGeom>
        </p:spPr>
        <p:txBody>
          <a:bodyPr/>
          <a:lstStyle/>
          <a:p>
            <a:r>
              <a:rPr lang="da-DK"/>
              <a:t>Syddansk Sundhedsinnovation</a:t>
            </a:r>
            <a:endParaRPr lang="da-DK" dirty="0"/>
          </a:p>
        </p:txBody>
      </p:sp>
      <p:sp>
        <p:nvSpPr>
          <p:cNvPr id="6" name="Pladsholder til slidenummer 5">
            <a:extLst>
              <a:ext uri="{FF2B5EF4-FFF2-40B4-BE49-F238E27FC236}">
                <a16:creationId xmlns:a16="http://schemas.microsoft.com/office/drawing/2014/main" id="{C834F0D1-5088-7B44-9FF1-F64A6385EA81}"/>
              </a:ext>
            </a:extLst>
          </p:cNvPr>
          <p:cNvSpPr>
            <a:spLocks noGrp="1"/>
          </p:cNvSpPr>
          <p:nvPr>
            <p:ph type="sldNum" sz="quarter" idx="12"/>
          </p:nvPr>
        </p:nvSpPr>
        <p:spPr/>
        <p:txBody>
          <a:bodyPr/>
          <a:lstStyle/>
          <a:p>
            <a:fld id="{D04A7441-8506-F945-92BB-4E64E3313236}" type="slidenum">
              <a:rPr lang="da-DK" smtClean="0"/>
              <a:t>‹nr.›</a:t>
            </a:fld>
            <a:endParaRPr lang="da-DK"/>
          </a:p>
        </p:txBody>
      </p:sp>
      <p:sp>
        <p:nvSpPr>
          <p:cNvPr id="16" name="Pladsholder til tekst 4">
            <a:extLst>
              <a:ext uri="{FF2B5EF4-FFF2-40B4-BE49-F238E27FC236}">
                <a16:creationId xmlns:a16="http://schemas.microsoft.com/office/drawing/2014/main" id="{E2DFFC24-13DC-9441-B5FB-46022DD256BD}"/>
              </a:ext>
            </a:extLst>
          </p:cNvPr>
          <p:cNvSpPr>
            <a:spLocks noGrp="1"/>
          </p:cNvSpPr>
          <p:nvPr>
            <p:ph type="body" sz="quarter" idx="13" hasCustomPrompt="1"/>
          </p:nvPr>
        </p:nvSpPr>
        <p:spPr>
          <a:xfrm>
            <a:off x="486431" y="3329467"/>
            <a:ext cx="3168650" cy="1063427"/>
          </a:xfrm>
        </p:spPr>
        <p:txBody>
          <a:bodyPr/>
          <a:lstStyle>
            <a:lvl1pPr marL="0" indent="0" algn="ctr">
              <a:buNone/>
              <a:defRPr sz="8500" b="1">
                <a:solidFill>
                  <a:schemeClr val="tx2"/>
                </a:solidFill>
              </a:defRPr>
            </a:lvl1pPr>
          </a:lstStyle>
          <a:p>
            <a:r>
              <a:rPr lang="da-DK" dirty="0"/>
              <a:t>XX</a:t>
            </a:r>
          </a:p>
        </p:txBody>
      </p:sp>
      <p:sp>
        <p:nvSpPr>
          <p:cNvPr id="18" name="Pladsholder til indhold 2">
            <a:extLst>
              <a:ext uri="{FF2B5EF4-FFF2-40B4-BE49-F238E27FC236}">
                <a16:creationId xmlns:a16="http://schemas.microsoft.com/office/drawing/2014/main" id="{5DED73BB-4F56-0247-95F1-19F1B5671FC0}"/>
              </a:ext>
            </a:extLst>
          </p:cNvPr>
          <p:cNvSpPr>
            <a:spLocks noGrp="1"/>
          </p:cNvSpPr>
          <p:nvPr>
            <p:ph idx="14"/>
          </p:nvPr>
        </p:nvSpPr>
        <p:spPr>
          <a:xfrm>
            <a:off x="4881752" y="4498362"/>
            <a:ext cx="2448000" cy="521652"/>
          </a:xfrm>
        </p:spPr>
        <p:txBody>
          <a:bodyPr/>
          <a:lstStyle>
            <a:lvl1pPr marL="0" indent="0" algn="ctr">
              <a:spcAft>
                <a:spcPts val="600"/>
              </a:spcAft>
              <a:buNone/>
              <a:defRPr sz="2000" spc="30" baseline="0">
                <a:solidFill>
                  <a:schemeClr val="tx2"/>
                </a:solidFill>
              </a:defRPr>
            </a:lvl1pPr>
          </a:lstStyle>
          <a:p>
            <a:pPr lvl="0"/>
            <a:r>
              <a:rPr lang="da-DK" smtClean="0"/>
              <a:t>Rediger typografien i masterens</a:t>
            </a:r>
          </a:p>
        </p:txBody>
      </p:sp>
      <p:sp>
        <p:nvSpPr>
          <p:cNvPr id="19" name="Pladsholder til tekst 4">
            <a:extLst>
              <a:ext uri="{FF2B5EF4-FFF2-40B4-BE49-F238E27FC236}">
                <a16:creationId xmlns:a16="http://schemas.microsoft.com/office/drawing/2014/main" id="{9E5CC6FC-BF46-424A-92EF-9E1FC5809DB3}"/>
              </a:ext>
            </a:extLst>
          </p:cNvPr>
          <p:cNvSpPr>
            <a:spLocks noGrp="1"/>
          </p:cNvSpPr>
          <p:nvPr>
            <p:ph type="body" sz="quarter" idx="15" hasCustomPrompt="1"/>
          </p:nvPr>
        </p:nvSpPr>
        <p:spPr>
          <a:xfrm>
            <a:off x="4523524" y="3329467"/>
            <a:ext cx="3168650" cy="1063427"/>
          </a:xfrm>
        </p:spPr>
        <p:txBody>
          <a:bodyPr/>
          <a:lstStyle>
            <a:lvl1pPr marL="0" indent="0" algn="ctr">
              <a:buNone/>
              <a:defRPr sz="8500" b="1">
                <a:solidFill>
                  <a:schemeClr val="tx2"/>
                </a:solidFill>
              </a:defRPr>
            </a:lvl1pPr>
          </a:lstStyle>
          <a:p>
            <a:r>
              <a:rPr lang="da-DK" dirty="0"/>
              <a:t>XX</a:t>
            </a:r>
          </a:p>
        </p:txBody>
      </p:sp>
      <p:sp>
        <p:nvSpPr>
          <p:cNvPr id="21" name="Pladsholder til indhold 2">
            <a:extLst>
              <a:ext uri="{FF2B5EF4-FFF2-40B4-BE49-F238E27FC236}">
                <a16:creationId xmlns:a16="http://schemas.microsoft.com/office/drawing/2014/main" id="{C51AA592-E927-D54F-B2D1-1D244718A562}"/>
              </a:ext>
            </a:extLst>
          </p:cNvPr>
          <p:cNvSpPr>
            <a:spLocks noGrp="1"/>
          </p:cNvSpPr>
          <p:nvPr>
            <p:ph idx="16"/>
          </p:nvPr>
        </p:nvSpPr>
        <p:spPr>
          <a:xfrm>
            <a:off x="8911602" y="4498362"/>
            <a:ext cx="2448000" cy="521652"/>
          </a:xfrm>
        </p:spPr>
        <p:txBody>
          <a:bodyPr/>
          <a:lstStyle>
            <a:lvl1pPr marL="0" indent="0" algn="ctr">
              <a:spcAft>
                <a:spcPts val="600"/>
              </a:spcAft>
              <a:buNone/>
              <a:defRPr sz="2000" spc="30" baseline="0">
                <a:solidFill>
                  <a:schemeClr val="tx2"/>
                </a:solidFill>
              </a:defRPr>
            </a:lvl1pPr>
          </a:lstStyle>
          <a:p>
            <a:pPr lvl="0"/>
            <a:r>
              <a:rPr lang="da-DK" smtClean="0"/>
              <a:t>Rediger typografien i masterens</a:t>
            </a:r>
          </a:p>
        </p:txBody>
      </p:sp>
      <p:sp>
        <p:nvSpPr>
          <p:cNvPr id="22" name="Pladsholder til tekst 4">
            <a:extLst>
              <a:ext uri="{FF2B5EF4-FFF2-40B4-BE49-F238E27FC236}">
                <a16:creationId xmlns:a16="http://schemas.microsoft.com/office/drawing/2014/main" id="{27E3087C-6929-2D4A-A9E6-EF3BE94E6B43}"/>
              </a:ext>
            </a:extLst>
          </p:cNvPr>
          <p:cNvSpPr>
            <a:spLocks noGrp="1"/>
          </p:cNvSpPr>
          <p:nvPr>
            <p:ph type="body" sz="quarter" idx="17" hasCustomPrompt="1"/>
          </p:nvPr>
        </p:nvSpPr>
        <p:spPr>
          <a:xfrm>
            <a:off x="8551278" y="3329467"/>
            <a:ext cx="3168650" cy="1063427"/>
          </a:xfrm>
        </p:spPr>
        <p:txBody>
          <a:bodyPr/>
          <a:lstStyle>
            <a:lvl1pPr marL="0" indent="0" algn="ctr">
              <a:buNone/>
              <a:defRPr sz="8500" b="1">
                <a:solidFill>
                  <a:schemeClr val="tx2"/>
                </a:solidFill>
              </a:defRPr>
            </a:lvl1pPr>
          </a:lstStyle>
          <a:p>
            <a:r>
              <a:rPr lang="da-DK" dirty="0"/>
              <a:t>XX</a:t>
            </a:r>
          </a:p>
        </p:txBody>
      </p:sp>
      <p:sp>
        <p:nvSpPr>
          <p:cNvPr id="13" name="Tekstfelt 12">
            <a:extLst>
              <a:ext uri="{FF2B5EF4-FFF2-40B4-BE49-F238E27FC236}">
                <a16:creationId xmlns:a16="http://schemas.microsoft.com/office/drawing/2014/main" id="{DB0A6D26-9735-3D4B-8DE2-6BFC6B1B0B4B}"/>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
        <p:nvSpPr>
          <p:cNvPr id="14" name="Titel 1">
            <a:extLst>
              <a:ext uri="{FF2B5EF4-FFF2-40B4-BE49-F238E27FC236}">
                <a16:creationId xmlns:a16="http://schemas.microsoft.com/office/drawing/2014/main" id="{96DC9DC0-AD24-964A-BA9C-F13C0C9A196F}"/>
              </a:ext>
            </a:extLst>
          </p:cNvPr>
          <p:cNvSpPr>
            <a:spLocks noGrp="1"/>
          </p:cNvSpPr>
          <p:nvPr>
            <p:ph type="title"/>
          </p:nvPr>
        </p:nvSpPr>
        <p:spPr>
          <a:xfrm>
            <a:off x="468171" y="755290"/>
            <a:ext cx="5472113" cy="973149"/>
          </a:xfrm>
          <a:prstGeom prst="rect">
            <a:avLst/>
          </a:prstGeom>
        </p:spPr>
        <p:txBody>
          <a:bodyPr/>
          <a:lstStyle/>
          <a:p>
            <a:r>
              <a:rPr lang="da-DK" smtClean="0"/>
              <a:t>Klik for at redigere i master</a:t>
            </a:r>
            <a:endParaRPr lang="da-DK" dirty="0"/>
          </a:p>
        </p:txBody>
      </p:sp>
    </p:spTree>
    <p:extLst>
      <p:ext uri="{BB962C8B-B14F-4D97-AF65-F5344CB8AC3E}">
        <p14:creationId xmlns:p14="http://schemas.microsoft.com/office/powerpoint/2010/main" val="704805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gur 1 / Placer selv cirkler / Negativ">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3BB8E-F81C-244F-8805-F8B942E9852E}"/>
              </a:ext>
            </a:extLst>
          </p:cNvPr>
          <p:cNvSpPr>
            <a:spLocks noGrp="1"/>
          </p:cNvSpPr>
          <p:nvPr>
            <p:ph type="title"/>
          </p:nvPr>
        </p:nvSpPr>
        <p:spPr>
          <a:xfrm>
            <a:off x="461835" y="756211"/>
            <a:ext cx="5498412" cy="972000"/>
          </a:xfrm>
          <a:prstGeom prst="rect">
            <a:avLst/>
          </a:prstGeom>
        </p:spPr>
        <p:txBody>
          <a:bodyPr/>
          <a:lstStyle>
            <a:lvl1pPr>
              <a:defRPr baseline="0">
                <a:solidFill>
                  <a:schemeClr val="bg1"/>
                </a:solidFill>
              </a:defRPr>
            </a:lvl1pPr>
          </a:lstStyle>
          <a:p>
            <a:r>
              <a:rPr lang="da-DK" smtClean="0"/>
              <a:t>Klik for at redigere i master</a:t>
            </a:r>
            <a:endParaRPr lang="da-DK" dirty="0"/>
          </a:p>
        </p:txBody>
      </p:sp>
      <p:sp>
        <p:nvSpPr>
          <p:cNvPr id="3" name="Pladsholder til indhold 2">
            <a:extLst>
              <a:ext uri="{FF2B5EF4-FFF2-40B4-BE49-F238E27FC236}">
                <a16:creationId xmlns:a16="http://schemas.microsoft.com/office/drawing/2014/main" id="{04371AF0-45CD-3B46-9F69-6E6507879A1C}"/>
              </a:ext>
            </a:extLst>
          </p:cNvPr>
          <p:cNvSpPr>
            <a:spLocks noGrp="1"/>
          </p:cNvSpPr>
          <p:nvPr>
            <p:ph idx="1"/>
          </p:nvPr>
        </p:nvSpPr>
        <p:spPr>
          <a:xfrm>
            <a:off x="846755" y="4498362"/>
            <a:ext cx="2448000" cy="521652"/>
          </a:xfrm>
        </p:spPr>
        <p:txBody>
          <a:bodyPr/>
          <a:lstStyle>
            <a:lvl1pPr marL="0" indent="0" algn="ctr">
              <a:spcAft>
                <a:spcPts val="600"/>
              </a:spcAft>
              <a:buNone/>
              <a:defRPr sz="2000" spc="30" baseline="0">
                <a:solidFill>
                  <a:schemeClr val="tx2"/>
                </a:solidFill>
              </a:defRPr>
            </a:lvl1pPr>
          </a:lstStyle>
          <a:p>
            <a:pPr lvl="0"/>
            <a:r>
              <a:rPr lang="da-DK" smtClean="0"/>
              <a:t>Rediger typografien i masterens</a:t>
            </a:r>
          </a:p>
        </p:txBody>
      </p:sp>
      <p:sp>
        <p:nvSpPr>
          <p:cNvPr id="4" name="Pladsholder til dato 3">
            <a:extLst>
              <a:ext uri="{FF2B5EF4-FFF2-40B4-BE49-F238E27FC236}">
                <a16:creationId xmlns:a16="http://schemas.microsoft.com/office/drawing/2014/main" id="{84093731-5FC9-D649-B875-0D84C067C0AF}"/>
              </a:ext>
            </a:extLst>
          </p:cNvPr>
          <p:cNvSpPr>
            <a:spLocks noGrp="1"/>
          </p:cNvSpPr>
          <p:nvPr>
            <p:ph type="dt" sz="half" idx="10"/>
          </p:nvPr>
        </p:nvSpPr>
        <p:spPr/>
        <p:txBody>
          <a:bodyPr/>
          <a:lstStyle>
            <a:lvl1pPr>
              <a:defRPr>
                <a:solidFill>
                  <a:schemeClr val="bg1"/>
                </a:solidFill>
              </a:defRPr>
            </a:lvl1pPr>
          </a:lstStyle>
          <a:p>
            <a:fld id="{E087E4C6-384A-8844-9F2B-B664E4E33B14}" type="datetime1">
              <a:rPr lang="da-DK" smtClean="0"/>
              <a:t>05-10-2022</a:t>
            </a:fld>
            <a:endParaRPr lang="da-DK"/>
          </a:p>
        </p:txBody>
      </p:sp>
      <p:sp>
        <p:nvSpPr>
          <p:cNvPr id="5" name="Pladsholder til sidefod 4">
            <a:extLst>
              <a:ext uri="{FF2B5EF4-FFF2-40B4-BE49-F238E27FC236}">
                <a16:creationId xmlns:a16="http://schemas.microsoft.com/office/drawing/2014/main" id="{77355554-4261-A744-9E7B-D1A16DBD44E1}"/>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t>Syddansk Sundhedsinnovation</a:t>
            </a:r>
            <a:endParaRPr lang="da-DK" dirty="0"/>
          </a:p>
        </p:txBody>
      </p:sp>
      <p:sp>
        <p:nvSpPr>
          <p:cNvPr id="6" name="Pladsholder til slidenummer 5">
            <a:extLst>
              <a:ext uri="{FF2B5EF4-FFF2-40B4-BE49-F238E27FC236}">
                <a16:creationId xmlns:a16="http://schemas.microsoft.com/office/drawing/2014/main" id="{C834F0D1-5088-7B44-9FF1-F64A6385EA81}"/>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7" name="Tekstfelt 6">
            <a:extLst>
              <a:ext uri="{FF2B5EF4-FFF2-40B4-BE49-F238E27FC236}">
                <a16:creationId xmlns:a16="http://schemas.microsoft.com/office/drawing/2014/main" id="{4277EEC6-CFD4-694A-9A2E-D6495B8ED884}"/>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bg1"/>
                </a:solidFill>
              </a:rPr>
              <a:t>Syddansk Sundhedsinnovation</a:t>
            </a:r>
          </a:p>
        </p:txBody>
      </p:sp>
      <p:sp>
        <p:nvSpPr>
          <p:cNvPr id="16" name="Pladsholder til tekst 4">
            <a:extLst>
              <a:ext uri="{FF2B5EF4-FFF2-40B4-BE49-F238E27FC236}">
                <a16:creationId xmlns:a16="http://schemas.microsoft.com/office/drawing/2014/main" id="{E2DFFC24-13DC-9441-B5FB-46022DD256BD}"/>
              </a:ext>
            </a:extLst>
          </p:cNvPr>
          <p:cNvSpPr>
            <a:spLocks noGrp="1"/>
          </p:cNvSpPr>
          <p:nvPr>
            <p:ph type="body" sz="quarter" idx="13" hasCustomPrompt="1"/>
          </p:nvPr>
        </p:nvSpPr>
        <p:spPr>
          <a:xfrm>
            <a:off x="486431" y="3329467"/>
            <a:ext cx="3168650" cy="1063427"/>
          </a:xfrm>
        </p:spPr>
        <p:txBody>
          <a:bodyPr/>
          <a:lstStyle>
            <a:lvl1pPr marL="0" indent="0" algn="ctr">
              <a:buNone/>
              <a:defRPr sz="8500" b="1">
                <a:solidFill>
                  <a:schemeClr val="tx2"/>
                </a:solidFill>
              </a:defRPr>
            </a:lvl1pPr>
          </a:lstStyle>
          <a:p>
            <a:r>
              <a:rPr lang="da-DK" dirty="0"/>
              <a:t>XX</a:t>
            </a:r>
          </a:p>
        </p:txBody>
      </p:sp>
      <p:sp>
        <p:nvSpPr>
          <p:cNvPr id="18" name="Pladsholder til indhold 2">
            <a:extLst>
              <a:ext uri="{FF2B5EF4-FFF2-40B4-BE49-F238E27FC236}">
                <a16:creationId xmlns:a16="http://schemas.microsoft.com/office/drawing/2014/main" id="{5DED73BB-4F56-0247-95F1-19F1B5671FC0}"/>
              </a:ext>
            </a:extLst>
          </p:cNvPr>
          <p:cNvSpPr>
            <a:spLocks noGrp="1"/>
          </p:cNvSpPr>
          <p:nvPr>
            <p:ph idx="14"/>
          </p:nvPr>
        </p:nvSpPr>
        <p:spPr>
          <a:xfrm>
            <a:off x="4881752" y="4498362"/>
            <a:ext cx="2448000" cy="521652"/>
          </a:xfrm>
        </p:spPr>
        <p:txBody>
          <a:bodyPr/>
          <a:lstStyle>
            <a:lvl1pPr marL="0" indent="0" algn="ctr">
              <a:spcAft>
                <a:spcPts val="600"/>
              </a:spcAft>
              <a:buNone/>
              <a:defRPr sz="2000" spc="30" baseline="0">
                <a:solidFill>
                  <a:schemeClr val="tx2"/>
                </a:solidFill>
              </a:defRPr>
            </a:lvl1pPr>
          </a:lstStyle>
          <a:p>
            <a:pPr lvl="0"/>
            <a:r>
              <a:rPr lang="da-DK" smtClean="0"/>
              <a:t>Rediger typografien i masterens</a:t>
            </a:r>
          </a:p>
        </p:txBody>
      </p:sp>
      <p:sp>
        <p:nvSpPr>
          <p:cNvPr id="19" name="Pladsholder til tekst 4">
            <a:extLst>
              <a:ext uri="{FF2B5EF4-FFF2-40B4-BE49-F238E27FC236}">
                <a16:creationId xmlns:a16="http://schemas.microsoft.com/office/drawing/2014/main" id="{9E5CC6FC-BF46-424A-92EF-9E1FC5809DB3}"/>
              </a:ext>
            </a:extLst>
          </p:cNvPr>
          <p:cNvSpPr>
            <a:spLocks noGrp="1"/>
          </p:cNvSpPr>
          <p:nvPr>
            <p:ph type="body" sz="quarter" idx="15" hasCustomPrompt="1"/>
          </p:nvPr>
        </p:nvSpPr>
        <p:spPr>
          <a:xfrm>
            <a:off x="4523524" y="3329467"/>
            <a:ext cx="3168650" cy="1063427"/>
          </a:xfrm>
        </p:spPr>
        <p:txBody>
          <a:bodyPr/>
          <a:lstStyle>
            <a:lvl1pPr marL="0" indent="0" algn="ctr">
              <a:buNone/>
              <a:defRPr sz="8500" b="1">
                <a:solidFill>
                  <a:schemeClr val="tx2"/>
                </a:solidFill>
              </a:defRPr>
            </a:lvl1pPr>
          </a:lstStyle>
          <a:p>
            <a:r>
              <a:rPr lang="da-DK" dirty="0"/>
              <a:t>XX</a:t>
            </a:r>
          </a:p>
        </p:txBody>
      </p:sp>
      <p:sp>
        <p:nvSpPr>
          <p:cNvPr id="21" name="Pladsholder til indhold 2">
            <a:extLst>
              <a:ext uri="{FF2B5EF4-FFF2-40B4-BE49-F238E27FC236}">
                <a16:creationId xmlns:a16="http://schemas.microsoft.com/office/drawing/2014/main" id="{C51AA592-E927-D54F-B2D1-1D244718A562}"/>
              </a:ext>
            </a:extLst>
          </p:cNvPr>
          <p:cNvSpPr>
            <a:spLocks noGrp="1"/>
          </p:cNvSpPr>
          <p:nvPr>
            <p:ph idx="16"/>
          </p:nvPr>
        </p:nvSpPr>
        <p:spPr>
          <a:xfrm>
            <a:off x="8911602" y="4498362"/>
            <a:ext cx="2448000" cy="521652"/>
          </a:xfrm>
        </p:spPr>
        <p:txBody>
          <a:bodyPr/>
          <a:lstStyle>
            <a:lvl1pPr marL="0" indent="0" algn="ctr">
              <a:spcAft>
                <a:spcPts val="600"/>
              </a:spcAft>
              <a:buNone/>
              <a:defRPr sz="2000" spc="30" baseline="0">
                <a:solidFill>
                  <a:schemeClr val="tx2"/>
                </a:solidFill>
              </a:defRPr>
            </a:lvl1pPr>
          </a:lstStyle>
          <a:p>
            <a:pPr lvl="0"/>
            <a:r>
              <a:rPr lang="da-DK" smtClean="0"/>
              <a:t>Rediger typografien i masterens</a:t>
            </a:r>
          </a:p>
        </p:txBody>
      </p:sp>
      <p:sp>
        <p:nvSpPr>
          <p:cNvPr id="22" name="Pladsholder til tekst 4">
            <a:extLst>
              <a:ext uri="{FF2B5EF4-FFF2-40B4-BE49-F238E27FC236}">
                <a16:creationId xmlns:a16="http://schemas.microsoft.com/office/drawing/2014/main" id="{27E3087C-6929-2D4A-A9E6-EF3BE94E6B43}"/>
              </a:ext>
            </a:extLst>
          </p:cNvPr>
          <p:cNvSpPr>
            <a:spLocks noGrp="1"/>
          </p:cNvSpPr>
          <p:nvPr>
            <p:ph type="body" sz="quarter" idx="17" hasCustomPrompt="1"/>
          </p:nvPr>
        </p:nvSpPr>
        <p:spPr>
          <a:xfrm>
            <a:off x="8551278" y="3329467"/>
            <a:ext cx="3168650" cy="1063427"/>
          </a:xfrm>
        </p:spPr>
        <p:txBody>
          <a:bodyPr/>
          <a:lstStyle>
            <a:lvl1pPr marL="0" indent="0" algn="ctr">
              <a:buNone/>
              <a:defRPr sz="8500" b="1">
                <a:solidFill>
                  <a:schemeClr val="tx2"/>
                </a:solidFill>
              </a:defRPr>
            </a:lvl1pPr>
          </a:lstStyle>
          <a:p>
            <a:r>
              <a:rPr lang="da-DK" dirty="0"/>
              <a:t>XX</a:t>
            </a:r>
          </a:p>
        </p:txBody>
      </p:sp>
    </p:spTree>
    <p:extLst>
      <p:ext uri="{BB962C8B-B14F-4D97-AF65-F5344CB8AC3E}">
        <p14:creationId xmlns:p14="http://schemas.microsoft.com/office/powerpoint/2010/main" val="369571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3BB8E-F81C-244F-8805-F8B942E9852E}"/>
              </a:ext>
            </a:extLst>
          </p:cNvPr>
          <p:cNvSpPr>
            <a:spLocks noGrp="1"/>
          </p:cNvSpPr>
          <p:nvPr>
            <p:ph type="title"/>
          </p:nvPr>
        </p:nvSpPr>
        <p:spPr>
          <a:xfrm>
            <a:off x="461835" y="756211"/>
            <a:ext cx="5498412" cy="972000"/>
          </a:xfrm>
          <a:prstGeom prst="rect">
            <a:avLst/>
          </a:prstGeom>
        </p:spPr>
        <p:txBody>
          <a:bodyPr/>
          <a:lstStyle>
            <a:lvl1pPr>
              <a:defRPr baseline="0"/>
            </a:lvl1pPr>
          </a:lstStyle>
          <a:p>
            <a:r>
              <a:rPr lang="da-DK" smtClean="0"/>
              <a:t>Klik for at redigere i master</a:t>
            </a:r>
            <a:endParaRPr lang="da-DK" dirty="0"/>
          </a:p>
        </p:txBody>
      </p:sp>
      <p:sp>
        <p:nvSpPr>
          <p:cNvPr id="3" name="Pladsholder til indhold 2">
            <a:extLst>
              <a:ext uri="{FF2B5EF4-FFF2-40B4-BE49-F238E27FC236}">
                <a16:creationId xmlns:a16="http://schemas.microsoft.com/office/drawing/2014/main" id="{04371AF0-45CD-3B46-9F69-6E6507879A1C}"/>
              </a:ext>
            </a:extLst>
          </p:cNvPr>
          <p:cNvSpPr>
            <a:spLocks noGrp="1"/>
          </p:cNvSpPr>
          <p:nvPr>
            <p:ph idx="1"/>
          </p:nvPr>
        </p:nvSpPr>
        <p:spPr>
          <a:xfrm>
            <a:off x="459196" y="1998000"/>
            <a:ext cx="4052479" cy="44371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dato 3">
            <a:extLst>
              <a:ext uri="{FF2B5EF4-FFF2-40B4-BE49-F238E27FC236}">
                <a16:creationId xmlns:a16="http://schemas.microsoft.com/office/drawing/2014/main" id="{84093731-5FC9-D649-B875-0D84C067C0AF}"/>
              </a:ext>
            </a:extLst>
          </p:cNvPr>
          <p:cNvSpPr>
            <a:spLocks noGrp="1"/>
          </p:cNvSpPr>
          <p:nvPr>
            <p:ph type="dt" sz="half" idx="10"/>
          </p:nvPr>
        </p:nvSpPr>
        <p:spPr/>
        <p:txBody>
          <a:bodyPr/>
          <a:lstStyle/>
          <a:p>
            <a:fld id="{9CC348B1-ECAE-A54B-9218-F79505A7F035}" type="datetime1">
              <a:rPr lang="da-DK" smtClean="0"/>
              <a:t>05-10-2022</a:t>
            </a:fld>
            <a:endParaRPr lang="da-DK"/>
          </a:p>
        </p:txBody>
      </p:sp>
      <p:sp>
        <p:nvSpPr>
          <p:cNvPr id="5" name="Pladsholder til sidefod 4">
            <a:extLst>
              <a:ext uri="{FF2B5EF4-FFF2-40B4-BE49-F238E27FC236}">
                <a16:creationId xmlns:a16="http://schemas.microsoft.com/office/drawing/2014/main" id="{77355554-4261-A744-9E7B-D1A16DBD44E1}"/>
              </a:ext>
            </a:extLst>
          </p:cNvPr>
          <p:cNvSpPr>
            <a:spLocks noGrp="1"/>
          </p:cNvSpPr>
          <p:nvPr>
            <p:ph type="ftr" sz="quarter" idx="11"/>
          </p:nvPr>
        </p:nvSpPr>
        <p:spPr>
          <a:xfrm>
            <a:off x="7390800" y="6453188"/>
            <a:ext cx="4317431" cy="404812"/>
          </a:xfrm>
          <a:prstGeom prst="rect">
            <a:avLst/>
          </a:prstGeom>
        </p:spPr>
        <p:txBody>
          <a:bodyPr/>
          <a:lstStyle/>
          <a:p>
            <a:r>
              <a:rPr lang="da-DK"/>
              <a:t>Syddansk Sundhedsinnovation</a:t>
            </a:r>
            <a:endParaRPr lang="da-DK" dirty="0"/>
          </a:p>
        </p:txBody>
      </p:sp>
      <p:sp>
        <p:nvSpPr>
          <p:cNvPr id="6" name="Pladsholder til slidenummer 5">
            <a:extLst>
              <a:ext uri="{FF2B5EF4-FFF2-40B4-BE49-F238E27FC236}">
                <a16:creationId xmlns:a16="http://schemas.microsoft.com/office/drawing/2014/main" id="{C834F0D1-5088-7B44-9FF1-F64A6385EA81}"/>
              </a:ext>
            </a:extLst>
          </p:cNvPr>
          <p:cNvSpPr>
            <a:spLocks noGrp="1"/>
          </p:cNvSpPr>
          <p:nvPr>
            <p:ph type="sldNum" sz="quarter" idx="12"/>
          </p:nvPr>
        </p:nvSpPr>
        <p:spPr/>
        <p:txBody>
          <a:bodyPr/>
          <a:lstStyle/>
          <a:p>
            <a:fld id="{D04A7441-8506-F945-92BB-4E64E3313236}" type="slidenum">
              <a:rPr lang="da-DK" smtClean="0"/>
              <a:t>‹nr.›</a:t>
            </a:fld>
            <a:endParaRPr lang="da-DK"/>
          </a:p>
        </p:txBody>
      </p:sp>
      <p:sp>
        <p:nvSpPr>
          <p:cNvPr id="7" name="Tekstfelt 6">
            <a:extLst>
              <a:ext uri="{FF2B5EF4-FFF2-40B4-BE49-F238E27FC236}">
                <a16:creationId xmlns:a16="http://schemas.microsoft.com/office/drawing/2014/main" id="{4277EEC6-CFD4-694A-9A2E-D6495B8ED884}"/>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Tree>
    <p:extLst>
      <p:ext uri="{BB962C8B-B14F-4D97-AF65-F5344CB8AC3E}">
        <p14:creationId xmlns:p14="http://schemas.microsoft.com/office/powerpoint/2010/main" val="1659446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gur 2 / Placer selv kasser">
    <p:bg>
      <p:bgPr>
        <a:solidFill>
          <a:schemeClr val="bg1"/>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4371AF0-45CD-3B46-9F69-6E6507879A1C}"/>
              </a:ext>
            </a:extLst>
          </p:cNvPr>
          <p:cNvSpPr>
            <a:spLocks noGrp="1"/>
          </p:cNvSpPr>
          <p:nvPr>
            <p:ph idx="1"/>
          </p:nvPr>
        </p:nvSpPr>
        <p:spPr>
          <a:xfrm>
            <a:off x="605619" y="3433129"/>
            <a:ext cx="2340000" cy="521652"/>
          </a:xfrm>
        </p:spPr>
        <p:txBody>
          <a:bodyPr/>
          <a:lstStyle>
            <a:lvl1pPr marL="0" indent="0" algn="ctr">
              <a:buNone/>
              <a:defRPr sz="1400" spc="30" baseline="0">
                <a:solidFill>
                  <a:schemeClr val="bg1"/>
                </a:solidFill>
              </a:defRPr>
            </a:lvl1pPr>
          </a:lstStyle>
          <a:p>
            <a:pPr lvl="0"/>
            <a:r>
              <a:rPr lang="da-DK" smtClean="0"/>
              <a:t>Rediger typografien i masterens</a:t>
            </a:r>
          </a:p>
        </p:txBody>
      </p:sp>
      <p:sp>
        <p:nvSpPr>
          <p:cNvPr id="4" name="Pladsholder til dato 3">
            <a:extLst>
              <a:ext uri="{FF2B5EF4-FFF2-40B4-BE49-F238E27FC236}">
                <a16:creationId xmlns:a16="http://schemas.microsoft.com/office/drawing/2014/main" id="{84093731-5FC9-D649-B875-0D84C067C0AF}"/>
              </a:ext>
            </a:extLst>
          </p:cNvPr>
          <p:cNvSpPr>
            <a:spLocks noGrp="1"/>
          </p:cNvSpPr>
          <p:nvPr>
            <p:ph type="dt" sz="half" idx="10"/>
          </p:nvPr>
        </p:nvSpPr>
        <p:spPr/>
        <p:txBody>
          <a:bodyPr/>
          <a:lstStyle/>
          <a:p>
            <a:fld id="{F07A7786-0AEE-7B49-B10B-59D454070056}" type="datetime1">
              <a:rPr lang="da-DK" smtClean="0"/>
              <a:t>05-10-2022</a:t>
            </a:fld>
            <a:endParaRPr lang="da-DK"/>
          </a:p>
        </p:txBody>
      </p:sp>
      <p:sp>
        <p:nvSpPr>
          <p:cNvPr id="5" name="Pladsholder til sidefod 4">
            <a:extLst>
              <a:ext uri="{FF2B5EF4-FFF2-40B4-BE49-F238E27FC236}">
                <a16:creationId xmlns:a16="http://schemas.microsoft.com/office/drawing/2014/main" id="{77355554-4261-A744-9E7B-D1A16DBD44E1}"/>
              </a:ext>
            </a:extLst>
          </p:cNvPr>
          <p:cNvSpPr>
            <a:spLocks noGrp="1"/>
          </p:cNvSpPr>
          <p:nvPr>
            <p:ph type="ftr" sz="quarter" idx="11"/>
          </p:nvPr>
        </p:nvSpPr>
        <p:spPr>
          <a:xfrm>
            <a:off x="7390800" y="6453188"/>
            <a:ext cx="4317431" cy="404812"/>
          </a:xfrm>
          <a:prstGeom prst="rect">
            <a:avLst/>
          </a:prstGeom>
        </p:spPr>
        <p:txBody>
          <a:bodyPr/>
          <a:lstStyle/>
          <a:p>
            <a:r>
              <a:rPr lang="da-DK"/>
              <a:t>Syddansk Sundhedsinnovation</a:t>
            </a:r>
            <a:endParaRPr lang="da-DK" dirty="0"/>
          </a:p>
        </p:txBody>
      </p:sp>
      <p:sp>
        <p:nvSpPr>
          <p:cNvPr id="6" name="Pladsholder til slidenummer 5">
            <a:extLst>
              <a:ext uri="{FF2B5EF4-FFF2-40B4-BE49-F238E27FC236}">
                <a16:creationId xmlns:a16="http://schemas.microsoft.com/office/drawing/2014/main" id="{C834F0D1-5088-7B44-9FF1-F64A6385EA81}"/>
              </a:ext>
            </a:extLst>
          </p:cNvPr>
          <p:cNvSpPr>
            <a:spLocks noGrp="1"/>
          </p:cNvSpPr>
          <p:nvPr>
            <p:ph type="sldNum" sz="quarter" idx="12"/>
          </p:nvPr>
        </p:nvSpPr>
        <p:spPr/>
        <p:txBody>
          <a:bodyPr/>
          <a:lstStyle/>
          <a:p>
            <a:fld id="{D04A7441-8506-F945-92BB-4E64E3313236}" type="slidenum">
              <a:rPr lang="da-DK" smtClean="0"/>
              <a:t>‹nr.›</a:t>
            </a:fld>
            <a:endParaRPr lang="da-DK"/>
          </a:p>
        </p:txBody>
      </p:sp>
      <p:sp>
        <p:nvSpPr>
          <p:cNvPr id="23" name="Pladsholder til indhold 2">
            <a:extLst>
              <a:ext uri="{FF2B5EF4-FFF2-40B4-BE49-F238E27FC236}">
                <a16:creationId xmlns:a16="http://schemas.microsoft.com/office/drawing/2014/main" id="{BAE4EFA2-980C-604E-B413-0D07FA367D51}"/>
              </a:ext>
            </a:extLst>
          </p:cNvPr>
          <p:cNvSpPr>
            <a:spLocks noGrp="1"/>
          </p:cNvSpPr>
          <p:nvPr>
            <p:ph idx="13"/>
          </p:nvPr>
        </p:nvSpPr>
        <p:spPr>
          <a:xfrm>
            <a:off x="3485890" y="3433129"/>
            <a:ext cx="2340000" cy="521652"/>
          </a:xfrm>
        </p:spPr>
        <p:txBody>
          <a:bodyPr/>
          <a:lstStyle>
            <a:lvl1pPr marL="0" indent="0" algn="ctr">
              <a:buNone/>
              <a:defRPr sz="1400" spc="30" baseline="0">
                <a:solidFill>
                  <a:schemeClr val="bg1"/>
                </a:solidFill>
              </a:defRPr>
            </a:lvl1pPr>
          </a:lstStyle>
          <a:p>
            <a:pPr lvl="0"/>
            <a:r>
              <a:rPr lang="da-DK" smtClean="0"/>
              <a:t>Rediger typografien i masterens</a:t>
            </a:r>
          </a:p>
        </p:txBody>
      </p:sp>
      <p:sp>
        <p:nvSpPr>
          <p:cNvPr id="25" name="Pladsholder til indhold 2">
            <a:extLst>
              <a:ext uri="{FF2B5EF4-FFF2-40B4-BE49-F238E27FC236}">
                <a16:creationId xmlns:a16="http://schemas.microsoft.com/office/drawing/2014/main" id="{973ECD23-698B-0A4E-BE11-C4E6185F62D5}"/>
              </a:ext>
            </a:extLst>
          </p:cNvPr>
          <p:cNvSpPr>
            <a:spLocks noGrp="1"/>
          </p:cNvSpPr>
          <p:nvPr>
            <p:ph idx="14"/>
          </p:nvPr>
        </p:nvSpPr>
        <p:spPr>
          <a:xfrm>
            <a:off x="6366210" y="3433129"/>
            <a:ext cx="2340000" cy="521652"/>
          </a:xfrm>
        </p:spPr>
        <p:txBody>
          <a:bodyPr/>
          <a:lstStyle>
            <a:lvl1pPr marL="0" indent="0" algn="ctr">
              <a:buNone/>
              <a:defRPr sz="1400" spc="30" baseline="0">
                <a:solidFill>
                  <a:schemeClr val="bg1"/>
                </a:solidFill>
              </a:defRPr>
            </a:lvl1pPr>
          </a:lstStyle>
          <a:p>
            <a:pPr lvl="0"/>
            <a:r>
              <a:rPr lang="da-DK" smtClean="0"/>
              <a:t>Rediger typografien i masterens</a:t>
            </a:r>
          </a:p>
        </p:txBody>
      </p:sp>
      <p:sp>
        <p:nvSpPr>
          <p:cNvPr id="27" name="Pladsholder til indhold 2">
            <a:extLst>
              <a:ext uri="{FF2B5EF4-FFF2-40B4-BE49-F238E27FC236}">
                <a16:creationId xmlns:a16="http://schemas.microsoft.com/office/drawing/2014/main" id="{CF485C59-71DD-324D-857A-1329618552EF}"/>
              </a:ext>
            </a:extLst>
          </p:cNvPr>
          <p:cNvSpPr>
            <a:spLocks noGrp="1"/>
          </p:cNvSpPr>
          <p:nvPr>
            <p:ph idx="15"/>
          </p:nvPr>
        </p:nvSpPr>
        <p:spPr>
          <a:xfrm>
            <a:off x="9246530" y="3433129"/>
            <a:ext cx="2340000" cy="521652"/>
          </a:xfrm>
        </p:spPr>
        <p:txBody>
          <a:bodyPr/>
          <a:lstStyle>
            <a:lvl1pPr marL="0" indent="0" algn="ctr">
              <a:buNone/>
              <a:defRPr sz="1400" spc="30" baseline="0">
                <a:solidFill>
                  <a:schemeClr val="bg1"/>
                </a:solidFill>
              </a:defRPr>
            </a:lvl1pPr>
          </a:lstStyle>
          <a:p>
            <a:pPr lvl="0"/>
            <a:r>
              <a:rPr lang="da-DK" smtClean="0"/>
              <a:t>Rediger typografien i masterens</a:t>
            </a:r>
          </a:p>
        </p:txBody>
      </p:sp>
      <p:sp>
        <p:nvSpPr>
          <p:cNvPr id="29" name="Pladsholder til indhold 2">
            <a:extLst>
              <a:ext uri="{FF2B5EF4-FFF2-40B4-BE49-F238E27FC236}">
                <a16:creationId xmlns:a16="http://schemas.microsoft.com/office/drawing/2014/main" id="{5C80A1F8-42EA-8A48-A30C-D6ACCC4F155F}"/>
              </a:ext>
            </a:extLst>
          </p:cNvPr>
          <p:cNvSpPr>
            <a:spLocks noGrp="1"/>
          </p:cNvSpPr>
          <p:nvPr>
            <p:ph idx="16"/>
          </p:nvPr>
        </p:nvSpPr>
        <p:spPr>
          <a:xfrm>
            <a:off x="605619" y="5882119"/>
            <a:ext cx="2340000" cy="522000"/>
          </a:xfrm>
        </p:spPr>
        <p:txBody>
          <a:bodyPr/>
          <a:lstStyle>
            <a:lvl1pPr marL="0" indent="0" algn="ctr">
              <a:buNone/>
              <a:defRPr sz="1400" spc="30" baseline="0">
                <a:solidFill>
                  <a:schemeClr val="bg1"/>
                </a:solidFill>
              </a:defRPr>
            </a:lvl1pPr>
          </a:lstStyle>
          <a:p>
            <a:pPr lvl="0"/>
            <a:r>
              <a:rPr lang="da-DK" smtClean="0"/>
              <a:t>Rediger typografien i masterens</a:t>
            </a:r>
          </a:p>
        </p:txBody>
      </p:sp>
      <p:sp>
        <p:nvSpPr>
          <p:cNvPr id="31" name="Pladsholder til indhold 2">
            <a:extLst>
              <a:ext uri="{FF2B5EF4-FFF2-40B4-BE49-F238E27FC236}">
                <a16:creationId xmlns:a16="http://schemas.microsoft.com/office/drawing/2014/main" id="{A78E904D-84C6-2743-BC10-1AEEE7FC9BD9}"/>
              </a:ext>
            </a:extLst>
          </p:cNvPr>
          <p:cNvSpPr>
            <a:spLocks noGrp="1"/>
          </p:cNvSpPr>
          <p:nvPr>
            <p:ph idx="17"/>
          </p:nvPr>
        </p:nvSpPr>
        <p:spPr>
          <a:xfrm>
            <a:off x="3485890" y="5882119"/>
            <a:ext cx="2340000" cy="522000"/>
          </a:xfrm>
        </p:spPr>
        <p:txBody>
          <a:bodyPr/>
          <a:lstStyle>
            <a:lvl1pPr marL="0" indent="0" algn="ctr">
              <a:buNone/>
              <a:defRPr sz="1400" spc="30" baseline="0">
                <a:solidFill>
                  <a:schemeClr val="bg1"/>
                </a:solidFill>
              </a:defRPr>
            </a:lvl1pPr>
          </a:lstStyle>
          <a:p>
            <a:pPr lvl="0"/>
            <a:r>
              <a:rPr lang="da-DK" smtClean="0"/>
              <a:t>Rediger typografien i masterens</a:t>
            </a:r>
          </a:p>
        </p:txBody>
      </p:sp>
      <p:sp>
        <p:nvSpPr>
          <p:cNvPr id="33" name="Pladsholder til indhold 2">
            <a:extLst>
              <a:ext uri="{FF2B5EF4-FFF2-40B4-BE49-F238E27FC236}">
                <a16:creationId xmlns:a16="http://schemas.microsoft.com/office/drawing/2014/main" id="{E4CB3E9D-DE12-844C-8A74-0FA0C647F322}"/>
              </a:ext>
            </a:extLst>
          </p:cNvPr>
          <p:cNvSpPr>
            <a:spLocks noGrp="1"/>
          </p:cNvSpPr>
          <p:nvPr>
            <p:ph idx="18"/>
          </p:nvPr>
        </p:nvSpPr>
        <p:spPr>
          <a:xfrm>
            <a:off x="6366210" y="5882119"/>
            <a:ext cx="2340000" cy="522000"/>
          </a:xfrm>
        </p:spPr>
        <p:txBody>
          <a:bodyPr/>
          <a:lstStyle>
            <a:lvl1pPr marL="0" indent="0" algn="ctr">
              <a:buNone/>
              <a:defRPr sz="1400" spc="30" baseline="0">
                <a:solidFill>
                  <a:schemeClr val="bg1"/>
                </a:solidFill>
              </a:defRPr>
            </a:lvl1pPr>
          </a:lstStyle>
          <a:p>
            <a:pPr lvl="0"/>
            <a:r>
              <a:rPr lang="da-DK" smtClean="0"/>
              <a:t>Rediger typografien i masterens</a:t>
            </a:r>
          </a:p>
        </p:txBody>
      </p:sp>
      <p:sp>
        <p:nvSpPr>
          <p:cNvPr id="35" name="Pladsholder til indhold 2">
            <a:extLst>
              <a:ext uri="{FF2B5EF4-FFF2-40B4-BE49-F238E27FC236}">
                <a16:creationId xmlns:a16="http://schemas.microsoft.com/office/drawing/2014/main" id="{DC0C13EC-87EE-B54C-A824-57B3DE2BA6A7}"/>
              </a:ext>
            </a:extLst>
          </p:cNvPr>
          <p:cNvSpPr>
            <a:spLocks noGrp="1"/>
          </p:cNvSpPr>
          <p:nvPr>
            <p:ph idx="19"/>
          </p:nvPr>
        </p:nvSpPr>
        <p:spPr>
          <a:xfrm>
            <a:off x="9246530" y="5882119"/>
            <a:ext cx="2340000" cy="522000"/>
          </a:xfrm>
        </p:spPr>
        <p:txBody>
          <a:bodyPr/>
          <a:lstStyle>
            <a:lvl1pPr marL="0" indent="0" algn="ctr">
              <a:buNone/>
              <a:defRPr sz="1400" spc="30" baseline="0">
                <a:solidFill>
                  <a:schemeClr val="bg1"/>
                </a:solidFill>
              </a:defRPr>
            </a:lvl1pPr>
          </a:lstStyle>
          <a:p>
            <a:pPr lvl="0"/>
            <a:r>
              <a:rPr lang="da-DK" smtClean="0"/>
              <a:t>Rediger typografien i masterens</a:t>
            </a:r>
          </a:p>
        </p:txBody>
      </p:sp>
      <p:sp>
        <p:nvSpPr>
          <p:cNvPr id="15" name="Tekstfelt 14">
            <a:extLst>
              <a:ext uri="{FF2B5EF4-FFF2-40B4-BE49-F238E27FC236}">
                <a16:creationId xmlns:a16="http://schemas.microsoft.com/office/drawing/2014/main" id="{FDA26CA3-3DFE-EE4E-AF20-CAC9423193C5}"/>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
        <p:nvSpPr>
          <p:cNvPr id="16" name="Titel 1">
            <a:extLst>
              <a:ext uri="{FF2B5EF4-FFF2-40B4-BE49-F238E27FC236}">
                <a16:creationId xmlns:a16="http://schemas.microsoft.com/office/drawing/2014/main" id="{EAA6E380-8BD5-5D42-8462-B43944564B10}"/>
              </a:ext>
            </a:extLst>
          </p:cNvPr>
          <p:cNvSpPr>
            <a:spLocks noGrp="1"/>
          </p:cNvSpPr>
          <p:nvPr>
            <p:ph type="title"/>
          </p:nvPr>
        </p:nvSpPr>
        <p:spPr>
          <a:xfrm>
            <a:off x="468171" y="755290"/>
            <a:ext cx="5472113" cy="973149"/>
          </a:xfrm>
          <a:prstGeom prst="rect">
            <a:avLst/>
          </a:prstGeom>
        </p:spPr>
        <p:txBody>
          <a:bodyPr/>
          <a:lstStyle/>
          <a:p>
            <a:r>
              <a:rPr lang="da-DK" smtClean="0"/>
              <a:t>Klik for at redigere i master</a:t>
            </a:r>
            <a:endParaRPr lang="da-DK" dirty="0"/>
          </a:p>
        </p:txBody>
      </p:sp>
    </p:spTree>
    <p:extLst>
      <p:ext uri="{BB962C8B-B14F-4D97-AF65-F5344CB8AC3E}">
        <p14:creationId xmlns:p14="http://schemas.microsoft.com/office/powerpoint/2010/main" val="1905686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FE08CA2-5E66-0C4A-B4A0-75E65294015A}"/>
              </a:ext>
            </a:extLst>
          </p:cNvPr>
          <p:cNvSpPr>
            <a:spLocks noGrp="1"/>
          </p:cNvSpPr>
          <p:nvPr>
            <p:ph sz="half" idx="1" hasCustomPrompt="1"/>
          </p:nvPr>
        </p:nvSpPr>
        <p:spPr>
          <a:xfrm>
            <a:off x="479425" y="773578"/>
            <a:ext cx="2592388" cy="5679610"/>
          </a:xfrm>
        </p:spPr>
        <p:txBody>
          <a:bodyPr/>
          <a:lstStyle>
            <a:lvl1pPr marL="0" indent="0">
              <a:lnSpc>
                <a:spcPts val="1600"/>
              </a:lnSpc>
              <a:spcAft>
                <a:spcPts val="0"/>
              </a:spcAft>
              <a:buFont typeface="Arial" panose="020B0604020202020204" pitchFamily="34" charset="0"/>
              <a:buNone/>
              <a:tabLst/>
              <a:defRPr lang="da-DK" sz="1200" b="0" i="0" u="none" strike="noStrike" smtClean="0">
                <a:solidFill>
                  <a:schemeClr val="tx2"/>
                </a:solidFill>
                <a:effectLst/>
              </a:defRPr>
            </a:lvl1pPr>
          </a:lstStyle>
          <a:p>
            <a:r>
              <a:rPr lang="da-DK" dirty="0" err="1"/>
              <a:t>Lorem</a:t>
            </a:r>
            <a:r>
              <a:rPr lang="da-DK" dirty="0"/>
              <a:t> </a:t>
            </a:r>
            <a:r>
              <a:rPr lang="da-DK" dirty="0" err="1"/>
              <a:t>ipsen</a:t>
            </a:r>
            <a:endParaRPr lang="da-DK" dirty="0"/>
          </a:p>
        </p:txBody>
      </p:sp>
      <p:sp>
        <p:nvSpPr>
          <p:cNvPr id="5" name="Pladsholder til dato 4">
            <a:extLst>
              <a:ext uri="{FF2B5EF4-FFF2-40B4-BE49-F238E27FC236}">
                <a16:creationId xmlns:a16="http://schemas.microsoft.com/office/drawing/2014/main" id="{39507D1D-4B3B-2041-BF26-AF2051CA5065}"/>
              </a:ext>
            </a:extLst>
          </p:cNvPr>
          <p:cNvSpPr>
            <a:spLocks noGrp="1"/>
          </p:cNvSpPr>
          <p:nvPr>
            <p:ph type="dt" sz="half" idx="10"/>
          </p:nvPr>
        </p:nvSpPr>
        <p:spPr/>
        <p:txBody>
          <a:bodyPr/>
          <a:lstStyle/>
          <a:p>
            <a:fld id="{88D935AC-E813-E341-8E30-7C65C09B54CA}" type="datetime1">
              <a:rPr lang="da-DK" smtClean="0"/>
              <a:t>05-10-2022</a:t>
            </a:fld>
            <a:endParaRPr lang="da-DK"/>
          </a:p>
        </p:txBody>
      </p:sp>
      <p:sp>
        <p:nvSpPr>
          <p:cNvPr id="6" name="Pladsholder til sidefod 5">
            <a:extLst>
              <a:ext uri="{FF2B5EF4-FFF2-40B4-BE49-F238E27FC236}">
                <a16:creationId xmlns:a16="http://schemas.microsoft.com/office/drawing/2014/main" id="{F649538D-7841-144F-8CAD-C5E08D02DA2B}"/>
              </a:ext>
            </a:extLst>
          </p:cNvPr>
          <p:cNvSpPr>
            <a:spLocks noGrp="1"/>
          </p:cNvSpPr>
          <p:nvPr>
            <p:ph type="ftr" sz="quarter" idx="11"/>
          </p:nvPr>
        </p:nvSpPr>
        <p:spPr>
          <a:xfrm>
            <a:off x="7390800" y="6453188"/>
            <a:ext cx="4317431" cy="404812"/>
          </a:xfrm>
          <a:prstGeom prst="rect">
            <a:avLst/>
          </a:prstGeom>
        </p:spPr>
        <p:txBody>
          <a:bodyPr/>
          <a:lstStyle/>
          <a:p>
            <a:r>
              <a:rPr lang="da-DK"/>
              <a:t>Syddansk Sundhedsinnovation</a:t>
            </a:r>
            <a:endParaRPr lang="da-DK" dirty="0"/>
          </a:p>
        </p:txBody>
      </p:sp>
      <p:sp>
        <p:nvSpPr>
          <p:cNvPr id="7" name="Pladsholder til slidenummer 6">
            <a:extLst>
              <a:ext uri="{FF2B5EF4-FFF2-40B4-BE49-F238E27FC236}">
                <a16:creationId xmlns:a16="http://schemas.microsoft.com/office/drawing/2014/main" id="{B311A252-585F-A741-A426-533CD187B065}"/>
              </a:ext>
            </a:extLst>
          </p:cNvPr>
          <p:cNvSpPr>
            <a:spLocks noGrp="1"/>
          </p:cNvSpPr>
          <p:nvPr>
            <p:ph type="sldNum" sz="quarter" idx="12"/>
          </p:nvPr>
        </p:nvSpPr>
        <p:spPr/>
        <p:txBody>
          <a:bodyPr/>
          <a:lstStyle/>
          <a:p>
            <a:fld id="{D04A7441-8506-F945-92BB-4E64E3313236}" type="slidenum">
              <a:rPr lang="da-DK" smtClean="0"/>
              <a:t>‹nr.›</a:t>
            </a:fld>
            <a:endParaRPr lang="da-DK"/>
          </a:p>
        </p:txBody>
      </p:sp>
      <p:sp>
        <p:nvSpPr>
          <p:cNvPr id="9" name="Tekstfelt 8">
            <a:extLst>
              <a:ext uri="{FF2B5EF4-FFF2-40B4-BE49-F238E27FC236}">
                <a16:creationId xmlns:a16="http://schemas.microsoft.com/office/drawing/2014/main" id="{DACFB691-B97A-AE44-8DCF-4C2CD2DEC4DC}"/>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Brugerguide</a:t>
            </a:r>
          </a:p>
        </p:txBody>
      </p:sp>
      <p:sp>
        <p:nvSpPr>
          <p:cNvPr id="13" name="Pladsholder til indhold 2">
            <a:extLst>
              <a:ext uri="{FF2B5EF4-FFF2-40B4-BE49-F238E27FC236}">
                <a16:creationId xmlns:a16="http://schemas.microsoft.com/office/drawing/2014/main" id="{4D208F60-CDE3-B341-95BE-C423109FC03C}"/>
              </a:ext>
            </a:extLst>
          </p:cNvPr>
          <p:cNvSpPr>
            <a:spLocks noGrp="1"/>
          </p:cNvSpPr>
          <p:nvPr>
            <p:ph sz="half" idx="13" hasCustomPrompt="1"/>
          </p:nvPr>
        </p:nvSpPr>
        <p:spPr>
          <a:xfrm>
            <a:off x="3359696" y="773578"/>
            <a:ext cx="2592388" cy="5679610"/>
          </a:xfrm>
        </p:spPr>
        <p:txBody>
          <a:bodyPr/>
          <a:lstStyle>
            <a:lvl1pPr marL="0" indent="0">
              <a:lnSpc>
                <a:spcPts val="1600"/>
              </a:lnSpc>
              <a:spcAft>
                <a:spcPts val="0"/>
              </a:spcAft>
              <a:buFont typeface="Arial" panose="020B0604020202020204" pitchFamily="34" charset="0"/>
              <a:buNone/>
              <a:tabLst/>
              <a:defRPr lang="da-DK" sz="1200" b="0" i="0" u="none" strike="noStrike" smtClean="0">
                <a:solidFill>
                  <a:schemeClr val="tx2"/>
                </a:solidFill>
                <a:effectLst/>
              </a:defRPr>
            </a:lvl1pPr>
          </a:lstStyle>
          <a:p>
            <a:r>
              <a:rPr lang="da-DK" dirty="0" err="1"/>
              <a:t>Lorem</a:t>
            </a:r>
            <a:r>
              <a:rPr lang="da-DK" dirty="0"/>
              <a:t> </a:t>
            </a:r>
            <a:r>
              <a:rPr lang="da-DK" dirty="0" err="1"/>
              <a:t>ipsen</a:t>
            </a:r>
            <a:endParaRPr lang="da-DK" dirty="0"/>
          </a:p>
        </p:txBody>
      </p:sp>
      <p:sp>
        <p:nvSpPr>
          <p:cNvPr id="14" name="Pladsholder til indhold 2">
            <a:extLst>
              <a:ext uri="{FF2B5EF4-FFF2-40B4-BE49-F238E27FC236}">
                <a16:creationId xmlns:a16="http://schemas.microsoft.com/office/drawing/2014/main" id="{E1C183B0-5CE2-8C41-89C5-368172796F10}"/>
              </a:ext>
            </a:extLst>
          </p:cNvPr>
          <p:cNvSpPr>
            <a:spLocks noGrp="1"/>
          </p:cNvSpPr>
          <p:nvPr>
            <p:ph sz="half" idx="14" hasCustomPrompt="1"/>
          </p:nvPr>
        </p:nvSpPr>
        <p:spPr>
          <a:xfrm>
            <a:off x="6240016" y="773578"/>
            <a:ext cx="2592388" cy="5679610"/>
          </a:xfrm>
        </p:spPr>
        <p:txBody>
          <a:bodyPr/>
          <a:lstStyle>
            <a:lvl1pPr marL="0" indent="0">
              <a:lnSpc>
                <a:spcPts val="1600"/>
              </a:lnSpc>
              <a:spcAft>
                <a:spcPts val="0"/>
              </a:spcAft>
              <a:buFont typeface="Arial" panose="020B0604020202020204" pitchFamily="34" charset="0"/>
              <a:buNone/>
              <a:tabLst/>
              <a:defRPr lang="da-DK" sz="1200" b="0" i="0" u="none" strike="noStrike" smtClean="0">
                <a:solidFill>
                  <a:schemeClr val="tx2"/>
                </a:solidFill>
                <a:effectLst/>
              </a:defRPr>
            </a:lvl1pPr>
          </a:lstStyle>
          <a:p>
            <a:r>
              <a:rPr lang="da-DK" dirty="0" err="1"/>
              <a:t>Lorem</a:t>
            </a:r>
            <a:r>
              <a:rPr lang="da-DK" dirty="0"/>
              <a:t> </a:t>
            </a:r>
            <a:r>
              <a:rPr lang="da-DK" dirty="0" err="1"/>
              <a:t>ipsen</a:t>
            </a:r>
            <a:endParaRPr lang="da-DK" dirty="0"/>
          </a:p>
        </p:txBody>
      </p:sp>
      <p:sp>
        <p:nvSpPr>
          <p:cNvPr id="15" name="Pladsholder til indhold 2">
            <a:extLst>
              <a:ext uri="{FF2B5EF4-FFF2-40B4-BE49-F238E27FC236}">
                <a16:creationId xmlns:a16="http://schemas.microsoft.com/office/drawing/2014/main" id="{4FF318AC-3F2B-1946-9EE5-987EBAB896A0}"/>
              </a:ext>
            </a:extLst>
          </p:cNvPr>
          <p:cNvSpPr>
            <a:spLocks noGrp="1"/>
          </p:cNvSpPr>
          <p:nvPr>
            <p:ph sz="half" idx="15" hasCustomPrompt="1"/>
          </p:nvPr>
        </p:nvSpPr>
        <p:spPr>
          <a:xfrm>
            <a:off x="9120336" y="773578"/>
            <a:ext cx="2592388" cy="5679610"/>
          </a:xfrm>
        </p:spPr>
        <p:txBody>
          <a:bodyPr/>
          <a:lstStyle>
            <a:lvl1pPr marL="0" indent="0">
              <a:lnSpc>
                <a:spcPts val="1600"/>
              </a:lnSpc>
              <a:spcAft>
                <a:spcPts val="0"/>
              </a:spcAft>
              <a:buFont typeface="Arial" panose="020B0604020202020204" pitchFamily="34" charset="0"/>
              <a:buNone/>
              <a:tabLst/>
              <a:defRPr lang="da-DK" sz="1200" b="0" i="0" u="none" strike="noStrike" smtClean="0">
                <a:solidFill>
                  <a:schemeClr val="tx2"/>
                </a:solidFill>
                <a:effectLst/>
              </a:defRPr>
            </a:lvl1pPr>
          </a:lstStyle>
          <a:p>
            <a:r>
              <a:rPr lang="da-DK" dirty="0" err="1"/>
              <a:t>Lorem</a:t>
            </a:r>
            <a:r>
              <a:rPr lang="da-DK" dirty="0"/>
              <a:t> </a:t>
            </a:r>
            <a:r>
              <a:rPr lang="da-DK" dirty="0" err="1"/>
              <a:t>ipsen</a:t>
            </a:r>
            <a:endParaRPr lang="da-DK" dirty="0"/>
          </a:p>
        </p:txBody>
      </p:sp>
    </p:spTree>
    <p:extLst>
      <p:ext uri="{BB962C8B-B14F-4D97-AF65-F5344CB8AC3E}">
        <p14:creationId xmlns:p14="http://schemas.microsoft.com/office/powerpoint/2010/main" val="2939851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dspla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3BB8E-F81C-244F-8805-F8B942E9852E}"/>
              </a:ext>
            </a:extLst>
          </p:cNvPr>
          <p:cNvSpPr>
            <a:spLocks noGrp="1"/>
          </p:cNvSpPr>
          <p:nvPr>
            <p:ph type="title" hasCustomPrompt="1"/>
          </p:nvPr>
        </p:nvSpPr>
        <p:spPr>
          <a:xfrm>
            <a:off x="461835" y="756211"/>
            <a:ext cx="5498412" cy="972000"/>
          </a:xfrm>
          <a:prstGeom prst="rect">
            <a:avLst/>
          </a:prstGeom>
        </p:spPr>
        <p:txBody>
          <a:bodyPr/>
          <a:lstStyle>
            <a:lvl1pPr>
              <a:defRPr baseline="0"/>
            </a:lvl1pPr>
          </a:lstStyle>
          <a:p>
            <a:r>
              <a:rPr lang="da-DK" dirty="0"/>
              <a:t>Indsæt tekst</a:t>
            </a:r>
          </a:p>
        </p:txBody>
      </p:sp>
      <p:sp>
        <p:nvSpPr>
          <p:cNvPr id="4" name="Pladsholder til dato 3">
            <a:extLst>
              <a:ext uri="{FF2B5EF4-FFF2-40B4-BE49-F238E27FC236}">
                <a16:creationId xmlns:a16="http://schemas.microsoft.com/office/drawing/2014/main" id="{84093731-5FC9-D649-B875-0D84C067C0AF}"/>
              </a:ext>
            </a:extLst>
          </p:cNvPr>
          <p:cNvSpPr>
            <a:spLocks noGrp="1"/>
          </p:cNvSpPr>
          <p:nvPr>
            <p:ph type="dt" sz="half" idx="10"/>
          </p:nvPr>
        </p:nvSpPr>
        <p:spPr/>
        <p:txBody>
          <a:bodyPr/>
          <a:lstStyle/>
          <a:p>
            <a:fld id="{9CC348B1-ECAE-A54B-9218-F79505A7F035}" type="datetime1">
              <a:rPr lang="da-DK" smtClean="0"/>
              <a:t>05-10-2022</a:t>
            </a:fld>
            <a:endParaRPr lang="da-DK"/>
          </a:p>
        </p:txBody>
      </p:sp>
      <p:sp>
        <p:nvSpPr>
          <p:cNvPr id="5" name="Pladsholder til sidefod 4">
            <a:extLst>
              <a:ext uri="{FF2B5EF4-FFF2-40B4-BE49-F238E27FC236}">
                <a16:creationId xmlns:a16="http://schemas.microsoft.com/office/drawing/2014/main" id="{77355554-4261-A744-9E7B-D1A16DBD44E1}"/>
              </a:ext>
            </a:extLst>
          </p:cNvPr>
          <p:cNvSpPr>
            <a:spLocks noGrp="1"/>
          </p:cNvSpPr>
          <p:nvPr>
            <p:ph type="ftr" sz="quarter" idx="11"/>
          </p:nvPr>
        </p:nvSpPr>
        <p:spPr>
          <a:xfrm>
            <a:off x="7390800" y="6453188"/>
            <a:ext cx="4317431" cy="404812"/>
          </a:xfrm>
          <a:prstGeom prst="rect">
            <a:avLst/>
          </a:prstGeom>
        </p:spPr>
        <p:txBody>
          <a:bodyPr/>
          <a:lstStyle/>
          <a:p>
            <a:r>
              <a:rPr lang="da-DK"/>
              <a:t>Syddansk Sundhedsinnovation</a:t>
            </a:r>
            <a:endParaRPr lang="da-DK" dirty="0"/>
          </a:p>
        </p:txBody>
      </p:sp>
      <p:sp>
        <p:nvSpPr>
          <p:cNvPr id="6" name="Pladsholder til slidenummer 5">
            <a:extLst>
              <a:ext uri="{FF2B5EF4-FFF2-40B4-BE49-F238E27FC236}">
                <a16:creationId xmlns:a16="http://schemas.microsoft.com/office/drawing/2014/main" id="{C834F0D1-5088-7B44-9FF1-F64A6385EA81}"/>
              </a:ext>
            </a:extLst>
          </p:cNvPr>
          <p:cNvSpPr>
            <a:spLocks noGrp="1"/>
          </p:cNvSpPr>
          <p:nvPr>
            <p:ph type="sldNum" sz="quarter" idx="12"/>
          </p:nvPr>
        </p:nvSpPr>
        <p:spPr/>
        <p:txBody>
          <a:bodyPr/>
          <a:lstStyle/>
          <a:p>
            <a:fld id="{D04A7441-8506-F945-92BB-4E64E3313236}" type="slidenum">
              <a:rPr lang="da-DK" smtClean="0"/>
              <a:t>‹nr.›</a:t>
            </a:fld>
            <a:endParaRPr lang="da-DK"/>
          </a:p>
        </p:txBody>
      </p:sp>
      <p:sp>
        <p:nvSpPr>
          <p:cNvPr id="7" name="Tekstfelt 6">
            <a:extLst>
              <a:ext uri="{FF2B5EF4-FFF2-40B4-BE49-F238E27FC236}">
                <a16:creationId xmlns:a16="http://schemas.microsoft.com/office/drawing/2014/main" id="{4277EEC6-CFD4-694A-9A2E-D6495B8ED884}"/>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
        <p:nvSpPr>
          <p:cNvPr id="26" name="Pladsholder til indhold 2">
            <a:extLst>
              <a:ext uri="{FF2B5EF4-FFF2-40B4-BE49-F238E27FC236}">
                <a16:creationId xmlns:a16="http://schemas.microsoft.com/office/drawing/2014/main" id="{7808634E-EE9D-5F40-A8D6-00D1620E1A89}"/>
              </a:ext>
            </a:extLst>
          </p:cNvPr>
          <p:cNvSpPr>
            <a:spLocks noGrp="1"/>
          </p:cNvSpPr>
          <p:nvPr>
            <p:ph idx="22"/>
          </p:nvPr>
        </p:nvSpPr>
        <p:spPr>
          <a:xfrm>
            <a:off x="479425" y="2788870"/>
            <a:ext cx="2232000" cy="2153018"/>
          </a:xfrm>
        </p:spPr>
        <p:txBody>
          <a:bodyPr lIns="108000" tIns="108000" rIns="72000"/>
          <a:lstStyle>
            <a:lvl1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b="0"/>
            </a:lvl1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8" name="Pladsholder til indhold 2">
            <a:extLst>
              <a:ext uri="{FF2B5EF4-FFF2-40B4-BE49-F238E27FC236}">
                <a16:creationId xmlns:a16="http://schemas.microsoft.com/office/drawing/2014/main" id="{70A30F57-FBF5-7D40-B4B6-34D70CF67B82}"/>
              </a:ext>
            </a:extLst>
          </p:cNvPr>
          <p:cNvSpPr>
            <a:spLocks noGrp="1"/>
          </p:cNvSpPr>
          <p:nvPr>
            <p:ph idx="29"/>
          </p:nvPr>
        </p:nvSpPr>
        <p:spPr>
          <a:xfrm>
            <a:off x="479425" y="2430824"/>
            <a:ext cx="2232000" cy="360000"/>
          </a:xfrm>
          <a:solidFill>
            <a:schemeClr val="tx2"/>
          </a:solidFill>
        </p:spPr>
        <p:txBody>
          <a:bodyPr lIns="108000" rIns="72000" anchor="ctr"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1">
                <a:solidFill>
                  <a:schemeClr val="bg1"/>
                </a:solidFill>
              </a:defRPr>
            </a:lvl1pPr>
          </a:lstStyle>
          <a:p>
            <a:pPr lvl="0"/>
            <a:r>
              <a:rPr lang="da-DK" smtClean="0"/>
              <a:t>Rediger typografien i masterens</a:t>
            </a:r>
          </a:p>
        </p:txBody>
      </p:sp>
      <p:sp>
        <p:nvSpPr>
          <p:cNvPr id="49" name="Pladsholder til indhold 2">
            <a:extLst>
              <a:ext uri="{FF2B5EF4-FFF2-40B4-BE49-F238E27FC236}">
                <a16:creationId xmlns:a16="http://schemas.microsoft.com/office/drawing/2014/main" id="{E00ADB38-AD9F-8746-AC6F-42FEAA8B7B04}"/>
              </a:ext>
            </a:extLst>
          </p:cNvPr>
          <p:cNvSpPr>
            <a:spLocks noGrp="1"/>
          </p:cNvSpPr>
          <p:nvPr>
            <p:ph idx="30"/>
          </p:nvPr>
        </p:nvSpPr>
        <p:spPr>
          <a:xfrm>
            <a:off x="479425" y="2065075"/>
            <a:ext cx="2232000" cy="360000"/>
          </a:xfrm>
          <a:noFill/>
        </p:spPr>
        <p:txBody>
          <a:bodyPr lIns="108000" rIns="72000" anchor="t"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2"/>
                </a:solidFill>
              </a:defRPr>
            </a:lvl1pPr>
          </a:lstStyle>
          <a:p>
            <a:pPr lvl="0"/>
            <a:r>
              <a:rPr lang="da-DK" smtClean="0"/>
              <a:t>Rediger typografien i masterens</a:t>
            </a:r>
          </a:p>
        </p:txBody>
      </p:sp>
      <p:sp>
        <p:nvSpPr>
          <p:cNvPr id="50" name="Pladsholder til indhold 2">
            <a:extLst>
              <a:ext uri="{FF2B5EF4-FFF2-40B4-BE49-F238E27FC236}">
                <a16:creationId xmlns:a16="http://schemas.microsoft.com/office/drawing/2014/main" id="{40A90CF0-C197-B941-844E-D2C920ADA4B4}"/>
              </a:ext>
            </a:extLst>
          </p:cNvPr>
          <p:cNvSpPr>
            <a:spLocks noGrp="1"/>
          </p:cNvSpPr>
          <p:nvPr>
            <p:ph idx="31"/>
          </p:nvPr>
        </p:nvSpPr>
        <p:spPr>
          <a:xfrm>
            <a:off x="2712000" y="2788870"/>
            <a:ext cx="2268000" cy="2153018"/>
          </a:xfrm>
        </p:spPr>
        <p:txBody>
          <a:bodyPr lIns="108000" tIns="108000" rIns="72000"/>
          <a:lstStyle>
            <a:lvl1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b="0"/>
            </a:lvl1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1" name="Pladsholder til indhold 2">
            <a:extLst>
              <a:ext uri="{FF2B5EF4-FFF2-40B4-BE49-F238E27FC236}">
                <a16:creationId xmlns:a16="http://schemas.microsoft.com/office/drawing/2014/main" id="{2BAC154D-0656-BC4F-A459-079EE70B6F9F}"/>
              </a:ext>
            </a:extLst>
          </p:cNvPr>
          <p:cNvSpPr>
            <a:spLocks noGrp="1"/>
          </p:cNvSpPr>
          <p:nvPr>
            <p:ph idx="32"/>
          </p:nvPr>
        </p:nvSpPr>
        <p:spPr>
          <a:xfrm>
            <a:off x="2712000" y="2430824"/>
            <a:ext cx="2268000" cy="360000"/>
          </a:xfrm>
          <a:solidFill>
            <a:schemeClr val="tx2"/>
          </a:solidFill>
        </p:spPr>
        <p:txBody>
          <a:bodyPr lIns="108000" rIns="72000" anchor="ctr"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1">
                <a:solidFill>
                  <a:schemeClr val="bg1"/>
                </a:solidFill>
              </a:defRPr>
            </a:lvl1pPr>
          </a:lstStyle>
          <a:p>
            <a:pPr lvl="0"/>
            <a:r>
              <a:rPr lang="da-DK" smtClean="0"/>
              <a:t>Rediger typografien i masterens</a:t>
            </a:r>
          </a:p>
        </p:txBody>
      </p:sp>
      <p:sp>
        <p:nvSpPr>
          <p:cNvPr id="52" name="Pladsholder til indhold 2">
            <a:extLst>
              <a:ext uri="{FF2B5EF4-FFF2-40B4-BE49-F238E27FC236}">
                <a16:creationId xmlns:a16="http://schemas.microsoft.com/office/drawing/2014/main" id="{EFEA65FF-95CB-4C46-9070-C106651D1D06}"/>
              </a:ext>
            </a:extLst>
          </p:cNvPr>
          <p:cNvSpPr>
            <a:spLocks noGrp="1"/>
          </p:cNvSpPr>
          <p:nvPr>
            <p:ph idx="33"/>
          </p:nvPr>
        </p:nvSpPr>
        <p:spPr>
          <a:xfrm>
            <a:off x="2712000" y="2065075"/>
            <a:ext cx="2268000" cy="360000"/>
          </a:xfrm>
          <a:noFill/>
        </p:spPr>
        <p:txBody>
          <a:bodyPr lIns="108000" rIns="72000" anchor="t"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2"/>
                </a:solidFill>
              </a:defRPr>
            </a:lvl1pPr>
          </a:lstStyle>
          <a:p>
            <a:pPr lvl="0"/>
            <a:r>
              <a:rPr lang="da-DK" smtClean="0"/>
              <a:t>Rediger typografien i masterens</a:t>
            </a:r>
          </a:p>
        </p:txBody>
      </p:sp>
      <p:sp>
        <p:nvSpPr>
          <p:cNvPr id="53" name="Pladsholder til indhold 2">
            <a:extLst>
              <a:ext uri="{FF2B5EF4-FFF2-40B4-BE49-F238E27FC236}">
                <a16:creationId xmlns:a16="http://schemas.microsoft.com/office/drawing/2014/main" id="{3FE25E0F-9F1F-DB46-A417-1187637D45AD}"/>
              </a:ext>
            </a:extLst>
          </p:cNvPr>
          <p:cNvSpPr>
            <a:spLocks noGrp="1"/>
          </p:cNvSpPr>
          <p:nvPr>
            <p:ph idx="34"/>
          </p:nvPr>
        </p:nvSpPr>
        <p:spPr>
          <a:xfrm>
            <a:off x="4980000" y="2788870"/>
            <a:ext cx="2232000" cy="2153018"/>
          </a:xfrm>
        </p:spPr>
        <p:txBody>
          <a:bodyPr lIns="108000" tIns="108000" rIns="72000"/>
          <a:lstStyle>
            <a:lvl1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b="0"/>
            </a:lvl1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4" name="Pladsholder til indhold 2">
            <a:extLst>
              <a:ext uri="{FF2B5EF4-FFF2-40B4-BE49-F238E27FC236}">
                <a16:creationId xmlns:a16="http://schemas.microsoft.com/office/drawing/2014/main" id="{7C60BC21-BFE0-624F-BE24-FB5AED94C30E}"/>
              </a:ext>
            </a:extLst>
          </p:cNvPr>
          <p:cNvSpPr>
            <a:spLocks noGrp="1"/>
          </p:cNvSpPr>
          <p:nvPr>
            <p:ph idx="35"/>
          </p:nvPr>
        </p:nvSpPr>
        <p:spPr>
          <a:xfrm>
            <a:off x="4980000" y="2430824"/>
            <a:ext cx="2232000" cy="360000"/>
          </a:xfrm>
          <a:solidFill>
            <a:schemeClr val="tx2"/>
          </a:solidFill>
        </p:spPr>
        <p:txBody>
          <a:bodyPr lIns="108000" rIns="72000" anchor="ctr"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1">
                <a:solidFill>
                  <a:schemeClr val="bg1"/>
                </a:solidFill>
              </a:defRPr>
            </a:lvl1pPr>
          </a:lstStyle>
          <a:p>
            <a:pPr lvl="0"/>
            <a:r>
              <a:rPr lang="da-DK" smtClean="0"/>
              <a:t>Rediger typografien i masterens</a:t>
            </a:r>
          </a:p>
        </p:txBody>
      </p:sp>
      <p:sp>
        <p:nvSpPr>
          <p:cNvPr id="55" name="Pladsholder til indhold 2">
            <a:extLst>
              <a:ext uri="{FF2B5EF4-FFF2-40B4-BE49-F238E27FC236}">
                <a16:creationId xmlns:a16="http://schemas.microsoft.com/office/drawing/2014/main" id="{6F305DAA-186F-B94A-A81A-5080441167D7}"/>
              </a:ext>
            </a:extLst>
          </p:cNvPr>
          <p:cNvSpPr>
            <a:spLocks noGrp="1"/>
          </p:cNvSpPr>
          <p:nvPr>
            <p:ph idx="36"/>
          </p:nvPr>
        </p:nvSpPr>
        <p:spPr>
          <a:xfrm>
            <a:off x="4980000" y="2065075"/>
            <a:ext cx="2232000" cy="360000"/>
          </a:xfrm>
          <a:noFill/>
        </p:spPr>
        <p:txBody>
          <a:bodyPr lIns="108000" rIns="72000" anchor="t"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2"/>
                </a:solidFill>
              </a:defRPr>
            </a:lvl1pPr>
          </a:lstStyle>
          <a:p>
            <a:pPr lvl="0"/>
            <a:r>
              <a:rPr lang="da-DK" smtClean="0"/>
              <a:t>Rediger typografien i masterens</a:t>
            </a:r>
          </a:p>
        </p:txBody>
      </p:sp>
      <p:sp>
        <p:nvSpPr>
          <p:cNvPr id="56" name="Pladsholder til indhold 2">
            <a:extLst>
              <a:ext uri="{FF2B5EF4-FFF2-40B4-BE49-F238E27FC236}">
                <a16:creationId xmlns:a16="http://schemas.microsoft.com/office/drawing/2014/main" id="{0D13B216-6B11-9E46-870E-D4A42AFAAE00}"/>
              </a:ext>
            </a:extLst>
          </p:cNvPr>
          <p:cNvSpPr>
            <a:spLocks noGrp="1"/>
          </p:cNvSpPr>
          <p:nvPr>
            <p:ph idx="37"/>
          </p:nvPr>
        </p:nvSpPr>
        <p:spPr>
          <a:xfrm>
            <a:off x="7212000" y="2788870"/>
            <a:ext cx="2268000" cy="2153018"/>
          </a:xfrm>
        </p:spPr>
        <p:txBody>
          <a:bodyPr lIns="108000" tIns="108000" rIns="72000"/>
          <a:lstStyle>
            <a:lvl1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b="0"/>
            </a:lvl1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7" name="Pladsholder til indhold 2">
            <a:extLst>
              <a:ext uri="{FF2B5EF4-FFF2-40B4-BE49-F238E27FC236}">
                <a16:creationId xmlns:a16="http://schemas.microsoft.com/office/drawing/2014/main" id="{E365009E-E737-4D4E-AD8A-27C7E74B420D}"/>
              </a:ext>
            </a:extLst>
          </p:cNvPr>
          <p:cNvSpPr>
            <a:spLocks noGrp="1"/>
          </p:cNvSpPr>
          <p:nvPr>
            <p:ph idx="38"/>
          </p:nvPr>
        </p:nvSpPr>
        <p:spPr>
          <a:xfrm>
            <a:off x="7212000" y="2430824"/>
            <a:ext cx="2268000" cy="360000"/>
          </a:xfrm>
          <a:solidFill>
            <a:schemeClr val="tx2"/>
          </a:solidFill>
        </p:spPr>
        <p:txBody>
          <a:bodyPr lIns="108000" rIns="72000" anchor="ctr"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1">
                <a:solidFill>
                  <a:schemeClr val="bg1"/>
                </a:solidFill>
              </a:defRPr>
            </a:lvl1pPr>
          </a:lstStyle>
          <a:p>
            <a:pPr lvl="0"/>
            <a:r>
              <a:rPr lang="da-DK" smtClean="0"/>
              <a:t>Rediger typografien i masterens</a:t>
            </a:r>
          </a:p>
        </p:txBody>
      </p:sp>
      <p:sp>
        <p:nvSpPr>
          <p:cNvPr id="58" name="Pladsholder til indhold 2">
            <a:extLst>
              <a:ext uri="{FF2B5EF4-FFF2-40B4-BE49-F238E27FC236}">
                <a16:creationId xmlns:a16="http://schemas.microsoft.com/office/drawing/2014/main" id="{C11C7022-868C-FB46-8B9D-443950B5C907}"/>
              </a:ext>
            </a:extLst>
          </p:cNvPr>
          <p:cNvSpPr>
            <a:spLocks noGrp="1"/>
          </p:cNvSpPr>
          <p:nvPr>
            <p:ph idx="39"/>
          </p:nvPr>
        </p:nvSpPr>
        <p:spPr>
          <a:xfrm>
            <a:off x="7212000" y="2065075"/>
            <a:ext cx="2268000" cy="360000"/>
          </a:xfrm>
          <a:noFill/>
        </p:spPr>
        <p:txBody>
          <a:bodyPr lIns="108000" rIns="72000" anchor="t"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2"/>
                </a:solidFill>
              </a:defRPr>
            </a:lvl1pPr>
          </a:lstStyle>
          <a:p>
            <a:pPr lvl="0"/>
            <a:r>
              <a:rPr lang="da-DK" smtClean="0"/>
              <a:t>Rediger typografien i masterens</a:t>
            </a:r>
          </a:p>
        </p:txBody>
      </p:sp>
      <p:sp>
        <p:nvSpPr>
          <p:cNvPr id="59" name="Pladsholder til indhold 2">
            <a:extLst>
              <a:ext uri="{FF2B5EF4-FFF2-40B4-BE49-F238E27FC236}">
                <a16:creationId xmlns:a16="http://schemas.microsoft.com/office/drawing/2014/main" id="{4A70554D-47A1-5942-9111-58328DE61447}"/>
              </a:ext>
            </a:extLst>
          </p:cNvPr>
          <p:cNvSpPr>
            <a:spLocks noGrp="1"/>
          </p:cNvSpPr>
          <p:nvPr>
            <p:ph idx="40"/>
          </p:nvPr>
        </p:nvSpPr>
        <p:spPr>
          <a:xfrm>
            <a:off x="9480000" y="2788870"/>
            <a:ext cx="2232000" cy="2153018"/>
          </a:xfrm>
        </p:spPr>
        <p:txBody>
          <a:bodyPr lIns="108000" tIns="108000" rIns="72000"/>
          <a:lstStyle>
            <a:lvl1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b="0"/>
            </a:lvl1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0" name="Pladsholder til indhold 2">
            <a:extLst>
              <a:ext uri="{FF2B5EF4-FFF2-40B4-BE49-F238E27FC236}">
                <a16:creationId xmlns:a16="http://schemas.microsoft.com/office/drawing/2014/main" id="{E52C4686-612C-9B45-A088-40BB197A67FF}"/>
              </a:ext>
            </a:extLst>
          </p:cNvPr>
          <p:cNvSpPr>
            <a:spLocks noGrp="1"/>
          </p:cNvSpPr>
          <p:nvPr>
            <p:ph idx="41"/>
          </p:nvPr>
        </p:nvSpPr>
        <p:spPr>
          <a:xfrm>
            <a:off x="9480000" y="2430824"/>
            <a:ext cx="2232000" cy="360000"/>
          </a:xfrm>
          <a:solidFill>
            <a:schemeClr val="tx2"/>
          </a:solidFill>
        </p:spPr>
        <p:txBody>
          <a:bodyPr lIns="108000" rIns="72000" anchor="ctr"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1">
                <a:solidFill>
                  <a:schemeClr val="bg1"/>
                </a:solidFill>
              </a:defRPr>
            </a:lvl1pPr>
          </a:lstStyle>
          <a:p>
            <a:pPr lvl="0"/>
            <a:r>
              <a:rPr lang="da-DK" smtClean="0"/>
              <a:t>Rediger typografien i masterens</a:t>
            </a:r>
          </a:p>
        </p:txBody>
      </p:sp>
      <p:sp>
        <p:nvSpPr>
          <p:cNvPr id="61" name="Pladsholder til indhold 2">
            <a:extLst>
              <a:ext uri="{FF2B5EF4-FFF2-40B4-BE49-F238E27FC236}">
                <a16:creationId xmlns:a16="http://schemas.microsoft.com/office/drawing/2014/main" id="{0AC9D43B-AAED-D042-A14C-7FABA692F9FC}"/>
              </a:ext>
            </a:extLst>
          </p:cNvPr>
          <p:cNvSpPr>
            <a:spLocks noGrp="1"/>
          </p:cNvSpPr>
          <p:nvPr>
            <p:ph idx="42"/>
          </p:nvPr>
        </p:nvSpPr>
        <p:spPr>
          <a:xfrm>
            <a:off x="9480000" y="2065075"/>
            <a:ext cx="2232000" cy="360000"/>
          </a:xfrm>
          <a:noFill/>
        </p:spPr>
        <p:txBody>
          <a:bodyPr lIns="108000" rIns="72000" anchor="t" anchorCtr="0"/>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2"/>
                </a:solidFill>
              </a:defRPr>
            </a:lvl1pPr>
          </a:lstStyle>
          <a:p>
            <a:pPr lvl="0"/>
            <a:r>
              <a:rPr lang="da-DK" smtClean="0"/>
              <a:t>Rediger typografien i masterens</a:t>
            </a:r>
          </a:p>
        </p:txBody>
      </p:sp>
    </p:spTree>
    <p:extLst>
      <p:ext uri="{BB962C8B-B14F-4D97-AF65-F5344CB8AC3E}">
        <p14:creationId xmlns:p14="http://schemas.microsoft.com/office/powerpoint/2010/main" val="4681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 Negativ">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3BB8E-F81C-244F-8805-F8B942E9852E}"/>
              </a:ext>
            </a:extLst>
          </p:cNvPr>
          <p:cNvSpPr>
            <a:spLocks noGrp="1"/>
          </p:cNvSpPr>
          <p:nvPr>
            <p:ph type="title"/>
          </p:nvPr>
        </p:nvSpPr>
        <p:spPr>
          <a:xfrm>
            <a:off x="461835" y="756211"/>
            <a:ext cx="5498412" cy="972000"/>
          </a:xfrm>
          <a:prstGeom prst="rect">
            <a:avLst/>
          </a:prstGeom>
        </p:spPr>
        <p:txBody>
          <a:bodyPr/>
          <a:lstStyle>
            <a:lvl1pPr>
              <a:defRPr baseline="0">
                <a:solidFill>
                  <a:schemeClr val="bg1"/>
                </a:solidFill>
              </a:defRPr>
            </a:lvl1pPr>
          </a:lstStyle>
          <a:p>
            <a:r>
              <a:rPr lang="da-DK" smtClean="0"/>
              <a:t>Klik for at redigere i master</a:t>
            </a:r>
            <a:endParaRPr lang="da-DK" dirty="0"/>
          </a:p>
        </p:txBody>
      </p:sp>
      <p:sp>
        <p:nvSpPr>
          <p:cNvPr id="3" name="Pladsholder til indhold 2">
            <a:extLst>
              <a:ext uri="{FF2B5EF4-FFF2-40B4-BE49-F238E27FC236}">
                <a16:creationId xmlns:a16="http://schemas.microsoft.com/office/drawing/2014/main" id="{04371AF0-45CD-3B46-9F69-6E6507879A1C}"/>
              </a:ext>
            </a:extLst>
          </p:cNvPr>
          <p:cNvSpPr>
            <a:spLocks noGrp="1"/>
          </p:cNvSpPr>
          <p:nvPr>
            <p:ph idx="1"/>
          </p:nvPr>
        </p:nvSpPr>
        <p:spPr>
          <a:xfrm>
            <a:off x="459196" y="1998000"/>
            <a:ext cx="4052479" cy="4437188"/>
          </a:xfrm>
        </p:spPr>
        <p:txBody>
          <a:bodyPr/>
          <a:lstStyle>
            <a:lvl1pPr>
              <a:defRPr sz="22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a:solidFill>
                  <a:schemeClr val="bg1"/>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dato 3">
            <a:extLst>
              <a:ext uri="{FF2B5EF4-FFF2-40B4-BE49-F238E27FC236}">
                <a16:creationId xmlns:a16="http://schemas.microsoft.com/office/drawing/2014/main" id="{84093731-5FC9-D649-B875-0D84C067C0AF}"/>
              </a:ext>
            </a:extLst>
          </p:cNvPr>
          <p:cNvSpPr>
            <a:spLocks noGrp="1"/>
          </p:cNvSpPr>
          <p:nvPr>
            <p:ph type="dt" sz="half" idx="10"/>
          </p:nvPr>
        </p:nvSpPr>
        <p:spPr/>
        <p:txBody>
          <a:bodyPr/>
          <a:lstStyle>
            <a:lvl1pPr>
              <a:defRPr>
                <a:solidFill>
                  <a:schemeClr val="bg1"/>
                </a:solidFill>
              </a:defRPr>
            </a:lvl1pPr>
          </a:lstStyle>
          <a:p>
            <a:fld id="{315C133F-5391-D949-9A17-DF4E41AB1C7A}" type="datetime1">
              <a:rPr lang="da-DK" smtClean="0"/>
              <a:t>05-10-2022</a:t>
            </a:fld>
            <a:endParaRPr lang="da-DK" dirty="0"/>
          </a:p>
        </p:txBody>
      </p:sp>
      <p:sp>
        <p:nvSpPr>
          <p:cNvPr id="5" name="Pladsholder til sidefod 4">
            <a:extLst>
              <a:ext uri="{FF2B5EF4-FFF2-40B4-BE49-F238E27FC236}">
                <a16:creationId xmlns:a16="http://schemas.microsoft.com/office/drawing/2014/main" id="{77355554-4261-A744-9E7B-D1A16DBD44E1}"/>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t>Syddansk Sundhedsinnovation</a:t>
            </a:r>
            <a:endParaRPr lang="da-DK" dirty="0"/>
          </a:p>
        </p:txBody>
      </p:sp>
      <p:sp>
        <p:nvSpPr>
          <p:cNvPr id="6" name="Pladsholder til slidenummer 5">
            <a:extLst>
              <a:ext uri="{FF2B5EF4-FFF2-40B4-BE49-F238E27FC236}">
                <a16:creationId xmlns:a16="http://schemas.microsoft.com/office/drawing/2014/main" id="{C834F0D1-5088-7B44-9FF1-F64A6385EA81}"/>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7" name="Tekstfelt 6">
            <a:extLst>
              <a:ext uri="{FF2B5EF4-FFF2-40B4-BE49-F238E27FC236}">
                <a16:creationId xmlns:a16="http://schemas.microsoft.com/office/drawing/2014/main" id="{4277EEC6-CFD4-694A-9A2E-D6495B8ED884}"/>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bg1"/>
                </a:solidFill>
              </a:rPr>
              <a:t>Syddansk Sundhedsinnovation</a:t>
            </a:r>
          </a:p>
        </p:txBody>
      </p:sp>
    </p:spTree>
    <p:extLst>
      <p:ext uri="{BB962C8B-B14F-4D97-AF65-F5344CB8AC3E}">
        <p14:creationId xmlns:p14="http://schemas.microsoft.com/office/powerpoint/2010/main" val="116639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ekst og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F7247-47C6-AB4A-B763-E4FF1151863B}"/>
              </a:ext>
            </a:extLst>
          </p:cNvPr>
          <p:cNvSpPr>
            <a:spLocks noGrp="1"/>
          </p:cNvSpPr>
          <p:nvPr>
            <p:ph type="title"/>
          </p:nvPr>
        </p:nvSpPr>
        <p:spPr>
          <a:xfrm>
            <a:off x="468171" y="755290"/>
            <a:ext cx="5483367" cy="973149"/>
          </a:xfrm>
          <a:prstGeom prst="rect">
            <a:avLst/>
          </a:prstGeom>
        </p:spPr>
        <p:txBody>
          <a:bodyPr/>
          <a:lstStyle>
            <a:lvl1pPr>
              <a:defRPr baseline="0"/>
            </a:lvl1pPr>
          </a:lstStyle>
          <a:p>
            <a:r>
              <a:rPr lang="da-DK" smtClean="0"/>
              <a:t>Klik for at redigere i master</a:t>
            </a:r>
            <a:endParaRPr lang="da-DK" dirty="0"/>
          </a:p>
        </p:txBody>
      </p:sp>
      <p:sp>
        <p:nvSpPr>
          <p:cNvPr id="3" name="Pladsholder til indhold 2">
            <a:extLst>
              <a:ext uri="{FF2B5EF4-FFF2-40B4-BE49-F238E27FC236}">
                <a16:creationId xmlns:a16="http://schemas.microsoft.com/office/drawing/2014/main" id="{DFE08CA2-5E66-0C4A-B4A0-75E65294015A}"/>
              </a:ext>
            </a:extLst>
          </p:cNvPr>
          <p:cNvSpPr>
            <a:spLocks noGrp="1"/>
          </p:cNvSpPr>
          <p:nvPr>
            <p:ph sz="half" idx="1"/>
          </p:nvPr>
        </p:nvSpPr>
        <p:spPr>
          <a:xfrm>
            <a:off x="460800" y="1998000"/>
            <a:ext cx="5490738" cy="4437188"/>
          </a:xfrm>
        </p:spPr>
        <p:txBody>
          <a:bodyPr/>
          <a:lstStyle>
            <a:lvl1pPr>
              <a:defRPr sz="2500"/>
            </a:lvl1pPr>
            <a:lvl2pPr>
              <a:defRPr sz="1900"/>
            </a:lvl2pPr>
            <a:lvl3pPr>
              <a:defRPr sz="1900"/>
            </a:lvl3pPr>
            <a:lvl4pPr>
              <a:defRPr sz="1600"/>
            </a:lvl4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a:extLst>
              <a:ext uri="{FF2B5EF4-FFF2-40B4-BE49-F238E27FC236}">
                <a16:creationId xmlns:a16="http://schemas.microsoft.com/office/drawing/2014/main" id="{E712B224-33A9-C447-A4EF-BD7825274C23}"/>
              </a:ext>
            </a:extLst>
          </p:cNvPr>
          <p:cNvSpPr>
            <a:spLocks noGrp="1" noChangeAspect="1"/>
          </p:cNvSpPr>
          <p:nvPr>
            <p:ph sz="half" idx="2" hasCustomPrompt="1"/>
          </p:nvPr>
        </p:nvSpPr>
        <p:spPr>
          <a:xfrm>
            <a:off x="6240463" y="0"/>
            <a:ext cx="5951537" cy="6858000"/>
          </a:xfrm>
          <a:solidFill>
            <a:schemeClr val="bg1">
              <a:lumMod val="85000"/>
            </a:schemeClr>
          </a:solidFill>
        </p:spPr>
        <p:txBody>
          <a:bodyPr anchor="ctr" anchorCtr="0"/>
          <a:lstStyle>
            <a:lvl1pPr marL="0" indent="0" algn="ctr">
              <a:buNone/>
              <a:defRPr/>
            </a:lvl1pPr>
          </a:lstStyle>
          <a:p>
            <a:pPr lvl="0"/>
            <a:r>
              <a:rPr lang="da-DK" dirty="0"/>
              <a:t>Indsæt foto</a:t>
            </a:r>
          </a:p>
        </p:txBody>
      </p:sp>
      <p:sp>
        <p:nvSpPr>
          <p:cNvPr id="5" name="Pladsholder til dato 4">
            <a:extLst>
              <a:ext uri="{FF2B5EF4-FFF2-40B4-BE49-F238E27FC236}">
                <a16:creationId xmlns:a16="http://schemas.microsoft.com/office/drawing/2014/main" id="{39507D1D-4B3B-2041-BF26-AF2051CA5065}"/>
              </a:ext>
            </a:extLst>
          </p:cNvPr>
          <p:cNvSpPr>
            <a:spLocks noGrp="1"/>
          </p:cNvSpPr>
          <p:nvPr>
            <p:ph type="dt" sz="half" idx="10"/>
          </p:nvPr>
        </p:nvSpPr>
        <p:spPr/>
        <p:txBody>
          <a:bodyPr/>
          <a:lstStyle/>
          <a:p>
            <a:fld id="{E72A7F02-29E6-6A4D-9DCF-6620BCD55AE1}" type="datetime1">
              <a:rPr lang="da-DK" smtClean="0"/>
              <a:t>05-10-2022</a:t>
            </a:fld>
            <a:endParaRPr lang="da-DK"/>
          </a:p>
        </p:txBody>
      </p:sp>
      <p:sp>
        <p:nvSpPr>
          <p:cNvPr id="6" name="Pladsholder til sidefod 5">
            <a:extLst>
              <a:ext uri="{FF2B5EF4-FFF2-40B4-BE49-F238E27FC236}">
                <a16:creationId xmlns:a16="http://schemas.microsoft.com/office/drawing/2014/main" id="{F649538D-7841-144F-8CAD-C5E08D02DA2B}"/>
              </a:ext>
            </a:extLst>
          </p:cNvPr>
          <p:cNvSpPr>
            <a:spLocks noGrp="1"/>
          </p:cNvSpPr>
          <p:nvPr>
            <p:ph type="ftr" sz="quarter" idx="11"/>
          </p:nvPr>
        </p:nvSpPr>
        <p:spPr>
          <a:xfrm>
            <a:off x="7390800" y="6453188"/>
            <a:ext cx="4317431" cy="404812"/>
          </a:xfrm>
          <a:prstGeom prst="rect">
            <a:avLst/>
          </a:prstGeom>
        </p:spPr>
        <p:txBody>
          <a:bodyPr/>
          <a:lstStyle/>
          <a:p>
            <a:r>
              <a:rPr lang="da-DK"/>
              <a:t>Syddansk Sundhedsinnovation</a:t>
            </a:r>
            <a:endParaRPr lang="da-DK" dirty="0"/>
          </a:p>
        </p:txBody>
      </p:sp>
      <p:sp>
        <p:nvSpPr>
          <p:cNvPr id="7" name="Pladsholder til slidenummer 6">
            <a:extLst>
              <a:ext uri="{FF2B5EF4-FFF2-40B4-BE49-F238E27FC236}">
                <a16:creationId xmlns:a16="http://schemas.microsoft.com/office/drawing/2014/main" id="{B311A252-585F-A741-A426-533CD187B065}"/>
              </a:ext>
            </a:extLst>
          </p:cNvPr>
          <p:cNvSpPr>
            <a:spLocks noGrp="1"/>
          </p:cNvSpPr>
          <p:nvPr>
            <p:ph type="sldNum" sz="quarter" idx="12"/>
          </p:nvPr>
        </p:nvSpPr>
        <p:spPr/>
        <p:txBody>
          <a:bodyPr/>
          <a:lstStyle/>
          <a:p>
            <a:fld id="{D04A7441-8506-F945-92BB-4E64E3313236}" type="slidenum">
              <a:rPr lang="da-DK" smtClean="0"/>
              <a:t>‹nr.›</a:t>
            </a:fld>
            <a:endParaRPr lang="da-DK"/>
          </a:p>
        </p:txBody>
      </p:sp>
      <p:sp>
        <p:nvSpPr>
          <p:cNvPr id="9" name="Tekstfelt 8">
            <a:extLst>
              <a:ext uri="{FF2B5EF4-FFF2-40B4-BE49-F238E27FC236}">
                <a16:creationId xmlns:a16="http://schemas.microsoft.com/office/drawing/2014/main" id="{3EAAEC65-9829-284F-9442-09205A2E5631}"/>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Tree>
    <p:extLst>
      <p:ext uri="{BB962C8B-B14F-4D97-AF65-F5344CB8AC3E}">
        <p14:creationId xmlns:p14="http://schemas.microsoft.com/office/powerpoint/2010/main" val="6005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kst og foto / Negativ">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F7247-47C6-AB4A-B763-E4FF1151863B}"/>
              </a:ext>
            </a:extLst>
          </p:cNvPr>
          <p:cNvSpPr>
            <a:spLocks noGrp="1"/>
          </p:cNvSpPr>
          <p:nvPr>
            <p:ph type="title"/>
          </p:nvPr>
        </p:nvSpPr>
        <p:spPr>
          <a:xfrm>
            <a:off x="468171" y="755290"/>
            <a:ext cx="5483367" cy="973149"/>
          </a:xfrm>
          <a:prstGeom prst="rect">
            <a:avLst/>
          </a:prstGeom>
        </p:spPr>
        <p:txBody>
          <a:bodyPr/>
          <a:lstStyle>
            <a:lvl1pPr>
              <a:defRPr baseline="0">
                <a:solidFill>
                  <a:schemeClr val="bg1"/>
                </a:solidFill>
              </a:defRPr>
            </a:lvl1pPr>
          </a:lstStyle>
          <a:p>
            <a:r>
              <a:rPr lang="da-DK" smtClean="0"/>
              <a:t>Klik for at redigere i master</a:t>
            </a:r>
            <a:endParaRPr lang="da-DK" dirty="0"/>
          </a:p>
        </p:txBody>
      </p:sp>
      <p:sp>
        <p:nvSpPr>
          <p:cNvPr id="3" name="Pladsholder til indhold 2">
            <a:extLst>
              <a:ext uri="{FF2B5EF4-FFF2-40B4-BE49-F238E27FC236}">
                <a16:creationId xmlns:a16="http://schemas.microsoft.com/office/drawing/2014/main" id="{DFE08CA2-5E66-0C4A-B4A0-75E65294015A}"/>
              </a:ext>
            </a:extLst>
          </p:cNvPr>
          <p:cNvSpPr>
            <a:spLocks noGrp="1"/>
          </p:cNvSpPr>
          <p:nvPr>
            <p:ph sz="half" idx="1"/>
          </p:nvPr>
        </p:nvSpPr>
        <p:spPr>
          <a:xfrm>
            <a:off x="460800" y="1998000"/>
            <a:ext cx="5490738" cy="4437188"/>
          </a:xfrm>
        </p:spPr>
        <p:txBody>
          <a:bodyPr/>
          <a:lstStyle>
            <a:lvl1pPr>
              <a:defRPr sz="2500">
                <a:solidFill>
                  <a:schemeClr val="bg1"/>
                </a:solidFill>
              </a:defRPr>
            </a:lvl1pPr>
            <a:lvl2pPr>
              <a:defRPr sz="1900">
                <a:solidFill>
                  <a:schemeClr val="bg1"/>
                </a:solidFill>
              </a:defRPr>
            </a:lvl2pPr>
            <a:lvl3pPr>
              <a:defRPr sz="1900">
                <a:solidFill>
                  <a:schemeClr val="bg1"/>
                </a:solidFill>
              </a:defRPr>
            </a:lvl3pPr>
            <a:lvl4pPr>
              <a:defRPr sz="1600">
                <a:solidFill>
                  <a:schemeClr val="bg1"/>
                </a:solidFill>
              </a:defRPr>
            </a:lvl4pPr>
            <a:lvl5pPr>
              <a:defRPr>
                <a:solidFill>
                  <a:schemeClr val="bg1"/>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a:extLst>
              <a:ext uri="{FF2B5EF4-FFF2-40B4-BE49-F238E27FC236}">
                <a16:creationId xmlns:a16="http://schemas.microsoft.com/office/drawing/2014/main" id="{E712B224-33A9-C447-A4EF-BD7825274C23}"/>
              </a:ext>
            </a:extLst>
          </p:cNvPr>
          <p:cNvSpPr>
            <a:spLocks noGrp="1" noChangeAspect="1"/>
          </p:cNvSpPr>
          <p:nvPr>
            <p:ph sz="half" idx="2" hasCustomPrompt="1"/>
          </p:nvPr>
        </p:nvSpPr>
        <p:spPr>
          <a:xfrm>
            <a:off x="6240463" y="0"/>
            <a:ext cx="5951537" cy="6858000"/>
          </a:xfrm>
          <a:solidFill>
            <a:schemeClr val="bg1">
              <a:lumMod val="85000"/>
            </a:schemeClr>
          </a:solidFill>
        </p:spPr>
        <p:txBody>
          <a:bodyPr anchor="ctr" anchorCtr="0"/>
          <a:lstStyle>
            <a:lvl1pPr marL="0" indent="0" algn="ctr">
              <a:buNone/>
              <a:defRPr/>
            </a:lvl1pPr>
          </a:lstStyle>
          <a:p>
            <a:pPr lvl="0"/>
            <a:r>
              <a:rPr lang="da-DK" dirty="0"/>
              <a:t>Indsæt foto</a:t>
            </a:r>
          </a:p>
        </p:txBody>
      </p:sp>
      <p:sp>
        <p:nvSpPr>
          <p:cNvPr id="5" name="Pladsholder til dato 4">
            <a:extLst>
              <a:ext uri="{FF2B5EF4-FFF2-40B4-BE49-F238E27FC236}">
                <a16:creationId xmlns:a16="http://schemas.microsoft.com/office/drawing/2014/main" id="{39507D1D-4B3B-2041-BF26-AF2051CA5065}"/>
              </a:ext>
            </a:extLst>
          </p:cNvPr>
          <p:cNvSpPr>
            <a:spLocks noGrp="1"/>
          </p:cNvSpPr>
          <p:nvPr>
            <p:ph type="dt" sz="half" idx="10"/>
          </p:nvPr>
        </p:nvSpPr>
        <p:spPr/>
        <p:txBody>
          <a:bodyPr/>
          <a:lstStyle>
            <a:lvl1pPr>
              <a:defRPr>
                <a:solidFill>
                  <a:schemeClr val="bg1"/>
                </a:solidFill>
              </a:defRPr>
            </a:lvl1pPr>
          </a:lstStyle>
          <a:p>
            <a:fld id="{61A6EF10-52AD-914B-B86D-00F353958EA3}" type="datetime1">
              <a:rPr lang="da-DK" smtClean="0"/>
              <a:t>05-10-2022</a:t>
            </a:fld>
            <a:endParaRPr lang="da-DK"/>
          </a:p>
        </p:txBody>
      </p:sp>
      <p:sp>
        <p:nvSpPr>
          <p:cNvPr id="6" name="Pladsholder til sidefod 5">
            <a:extLst>
              <a:ext uri="{FF2B5EF4-FFF2-40B4-BE49-F238E27FC236}">
                <a16:creationId xmlns:a16="http://schemas.microsoft.com/office/drawing/2014/main" id="{F649538D-7841-144F-8CAD-C5E08D02DA2B}"/>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solidFill>
                  <a:schemeClr val="bg1">
                    <a:lumMod val="50000"/>
                  </a:schemeClr>
                </a:solidFill>
              </a:rPr>
              <a:t>Syddansk Sundhedsinnovation</a:t>
            </a:r>
            <a:endParaRPr lang="da-DK" dirty="0">
              <a:solidFill>
                <a:schemeClr val="bg1">
                  <a:lumMod val="50000"/>
                </a:schemeClr>
              </a:solidFill>
            </a:endParaRPr>
          </a:p>
        </p:txBody>
      </p:sp>
      <p:sp>
        <p:nvSpPr>
          <p:cNvPr id="7" name="Pladsholder til slidenummer 6">
            <a:extLst>
              <a:ext uri="{FF2B5EF4-FFF2-40B4-BE49-F238E27FC236}">
                <a16:creationId xmlns:a16="http://schemas.microsoft.com/office/drawing/2014/main" id="{B311A252-585F-A741-A426-533CD187B065}"/>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9" name="Tekstfelt 8">
            <a:extLst>
              <a:ext uri="{FF2B5EF4-FFF2-40B4-BE49-F238E27FC236}">
                <a16:creationId xmlns:a16="http://schemas.microsoft.com/office/drawing/2014/main" id="{3EAAEC65-9829-284F-9442-09205A2E5631}"/>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bg1"/>
                </a:solidFill>
              </a:rPr>
              <a:t>Syddansk Sundhedsinnovation</a:t>
            </a:r>
          </a:p>
        </p:txBody>
      </p:sp>
    </p:spTree>
    <p:extLst>
      <p:ext uri="{BB962C8B-B14F-4D97-AF65-F5344CB8AC3E}">
        <p14:creationId xmlns:p14="http://schemas.microsoft.com/office/powerpoint/2010/main" val="184328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F7247-47C6-AB4A-B763-E4FF1151863B}"/>
              </a:ext>
            </a:extLst>
          </p:cNvPr>
          <p:cNvSpPr>
            <a:spLocks noGrp="1"/>
          </p:cNvSpPr>
          <p:nvPr>
            <p:ph type="title"/>
          </p:nvPr>
        </p:nvSpPr>
        <p:spPr>
          <a:xfrm>
            <a:off x="468171" y="755290"/>
            <a:ext cx="5472113" cy="973149"/>
          </a:xfrm>
          <a:prstGeom prst="rect">
            <a:avLst/>
          </a:prstGeom>
        </p:spPr>
        <p:txBody>
          <a:bodyPr/>
          <a:lstStyle/>
          <a:p>
            <a:r>
              <a:rPr lang="da-DK" smtClean="0"/>
              <a:t>Klik for at redigere i master</a:t>
            </a:r>
            <a:endParaRPr lang="da-DK" dirty="0"/>
          </a:p>
        </p:txBody>
      </p:sp>
      <p:sp>
        <p:nvSpPr>
          <p:cNvPr id="3" name="Pladsholder til indhold 2">
            <a:extLst>
              <a:ext uri="{FF2B5EF4-FFF2-40B4-BE49-F238E27FC236}">
                <a16:creationId xmlns:a16="http://schemas.microsoft.com/office/drawing/2014/main" id="{DFE08CA2-5E66-0C4A-B4A0-75E65294015A}"/>
              </a:ext>
            </a:extLst>
          </p:cNvPr>
          <p:cNvSpPr>
            <a:spLocks noGrp="1"/>
          </p:cNvSpPr>
          <p:nvPr>
            <p:ph sz="half" idx="1"/>
          </p:nvPr>
        </p:nvSpPr>
        <p:spPr>
          <a:xfrm>
            <a:off x="460800" y="1998000"/>
            <a:ext cx="4050875" cy="44371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a:extLst>
              <a:ext uri="{FF2B5EF4-FFF2-40B4-BE49-F238E27FC236}">
                <a16:creationId xmlns:a16="http://schemas.microsoft.com/office/drawing/2014/main" id="{E712B224-33A9-C447-A4EF-BD7825274C23}"/>
              </a:ext>
            </a:extLst>
          </p:cNvPr>
          <p:cNvSpPr>
            <a:spLocks noGrp="1"/>
          </p:cNvSpPr>
          <p:nvPr>
            <p:ph sz="half" idx="2"/>
          </p:nvPr>
        </p:nvSpPr>
        <p:spPr>
          <a:xfrm>
            <a:off x="4783017" y="1998000"/>
            <a:ext cx="4049834" cy="44371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a:extLst>
              <a:ext uri="{FF2B5EF4-FFF2-40B4-BE49-F238E27FC236}">
                <a16:creationId xmlns:a16="http://schemas.microsoft.com/office/drawing/2014/main" id="{39507D1D-4B3B-2041-BF26-AF2051CA5065}"/>
              </a:ext>
            </a:extLst>
          </p:cNvPr>
          <p:cNvSpPr>
            <a:spLocks noGrp="1"/>
          </p:cNvSpPr>
          <p:nvPr>
            <p:ph type="dt" sz="half" idx="10"/>
          </p:nvPr>
        </p:nvSpPr>
        <p:spPr/>
        <p:txBody>
          <a:bodyPr/>
          <a:lstStyle/>
          <a:p>
            <a:fld id="{637D32B1-2F3F-A24C-887E-85CF13100A1E}" type="datetime1">
              <a:rPr lang="da-DK" smtClean="0"/>
              <a:t>05-10-2022</a:t>
            </a:fld>
            <a:endParaRPr lang="da-DK"/>
          </a:p>
        </p:txBody>
      </p:sp>
      <p:sp>
        <p:nvSpPr>
          <p:cNvPr id="6" name="Pladsholder til sidefod 5">
            <a:extLst>
              <a:ext uri="{FF2B5EF4-FFF2-40B4-BE49-F238E27FC236}">
                <a16:creationId xmlns:a16="http://schemas.microsoft.com/office/drawing/2014/main" id="{F649538D-7841-144F-8CAD-C5E08D02DA2B}"/>
              </a:ext>
            </a:extLst>
          </p:cNvPr>
          <p:cNvSpPr>
            <a:spLocks noGrp="1"/>
          </p:cNvSpPr>
          <p:nvPr>
            <p:ph type="ftr" sz="quarter" idx="11"/>
          </p:nvPr>
        </p:nvSpPr>
        <p:spPr>
          <a:xfrm>
            <a:off x="7390800" y="6453188"/>
            <a:ext cx="4317431" cy="404812"/>
          </a:xfrm>
          <a:prstGeom prst="rect">
            <a:avLst/>
          </a:prstGeom>
        </p:spPr>
        <p:txBody>
          <a:bodyPr/>
          <a:lstStyle/>
          <a:p>
            <a:r>
              <a:rPr lang="da-DK"/>
              <a:t>Syddansk Sundhedsinnovation</a:t>
            </a:r>
            <a:endParaRPr lang="da-DK" dirty="0"/>
          </a:p>
        </p:txBody>
      </p:sp>
      <p:sp>
        <p:nvSpPr>
          <p:cNvPr id="7" name="Pladsholder til slidenummer 6">
            <a:extLst>
              <a:ext uri="{FF2B5EF4-FFF2-40B4-BE49-F238E27FC236}">
                <a16:creationId xmlns:a16="http://schemas.microsoft.com/office/drawing/2014/main" id="{B311A252-585F-A741-A426-533CD187B065}"/>
              </a:ext>
            </a:extLst>
          </p:cNvPr>
          <p:cNvSpPr>
            <a:spLocks noGrp="1"/>
          </p:cNvSpPr>
          <p:nvPr>
            <p:ph type="sldNum" sz="quarter" idx="12"/>
          </p:nvPr>
        </p:nvSpPr>
        <p:spPr/>
        <p:txBody>
          <a:bodyPr/>
          <a:lstStyle/>
          <a:p>
            <a:fld id="{D04A7441-8506-F945-92BB-4E64E3313236}" type="slidenum">
              <a:rPr lang="da-DK" smtClean="0"/>
              <a:t>‹nr.›</a:t>
            </a:fld>
            <a:endParaRPr lang="da-DK"/>
          </a:p>
        </p:txBody>
      </p:sp>
      <p:sp>
        <p:nvSpPr>
          <p:cNvPr id="9" name="Tekstfelt 8">
            <a:extLst>
              <a:ext uri="{FF2B5EF4-FFF2-40B4-BE49-F238E27FC236}">
                <a16:creationId xmlns:a16="http://schemas.microsoft.com/office/drawing/2014/main" id="{6E1F1B74-C65E-274D-831B-043EFBED8A4A}"/>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Tree>
    <p:extLst>
      <p:ext uri="{BB962C8B-B14F-4D97-AF65-F5344CB8AC3E}">
        <p14:creationId xmlns:p14="http://schemas.microsoft.com/office/powerpoint/2010/main" val="228540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 Negativ">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F7247-47C6-AB4A-B763-E4FF1151863B}"/>
              </a:ext>
            </a:extLst>
          </p:cNvPr>
          <p:cNvSpPr>
            <a:spLocks noGrp="1"/>
          </p:cNvSpPr>
          <p:nvPr>
            <p:ph type="title"/>
          </p:nvPr>
        </p:nvSpPr>
        <p:spPr>
          <a:xfrm>
            <a:off x="468171" y="755290"/>
            <a:ext cx="5472113" cy="973149"/>
          </a:xfrm>
          <a:prstGeom prst="rect">
            <a:avLst/>
          </a:prstGeom>
        </p:spPr>
        <p:txBody>
          <a:bodyPr/>
          <a:lstStyle>
            <a:lvl1pPr>
              <a:defRPr>
                <a:solidFill>
                  <a:schemeClr val="bg1"/>
                </a:solidFill>
              </a:defRPr>
            </a:lvl1pPr>
          </a:lstStyle>
          <a:p>
            <a:r>
              <a:rPr lang="da-DK" smtClean="0"/>
              <a:t>Klik for at redigere i master</a:t>
            </a:r>
            <a:endParaRPr lang="da-DK" dirty="0"/>
          </a:p>
        </p:txBody>
      </p:sp>
      <p:sp>
        <p:nvSpPr>
          <p:cNvPr id="3" name="Pladsholder til indhold 2">
            <a:extLst>
              <a:ext uri="{FF2B5EF4-FFF2-40B4-BE49-F238E27FC236}">
                <a16:creationId xmlns:a16="http://schemas.microsoft.com/office/drawing/2014/main" id="{DFE08CA2-5E66-0C4A-B4A0-75E65294015A}"/>
              </a:ext>
            </a:extLst>
          </p:cNvPr>
          <p:cNvSpPr>
            <a:spLocks noGrp="1"/>
          </p:cNvSpPr>
          <p:nvPr>
            <p:ph sz="half" idx="1"/>
          </p:nvPr>
        </p:nvSpPr>
        <p:spPr>
          <a:xfrm>
            <a:off x="460800" y="1998000"/>
            <a:ext cx="4050875" cy="4437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a:extLst>
              <a:ext uri="{FF2B5EF4-FFF2-40B4-BE49-F238E27FC236}">
                <a16:creationId xmlns:a16="http://schemas.microsoft.com/office/drawing/2014/main" id="{E712B224-33A9-C447-A4EF-BD7825274C23}"/>
              </a:ext>
            </a:extLst>
          </p:cNvPr>
          <p:cNvSpPr>
            <a:spLocks noGrp="1"/>
          </p:cNvSpPr>
          <p:nvPr>
            <p:ph sz="half" idx="2"/>
          </p:nvPr>
        </p:nvSpPr>
        <p:spPr>
          <a:xfrm>
            <a:off x="4783017" y="1998000"/>
            <a:ext cx="4049834" cy="4437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a:extLst>
              <a:ext uri="{FF2B5EF4-FFF2-40B4-BE49-F238E27FC236}">
                <a16:creationId xmlns:a16="http://schemas.microsoft.com/office/drawing/2014/main" id="{39507D1D-4B3B-2041-BF26-AF2051CA5065}"/>
              </a:ext>
            </a:extLst>
          </p:cNvPr>
          <p:cNvSpPr>
            <a:spLocks noGrp="1"/>
          </p:cNvSpPr>
          <p:nvPr>
            <p:ph type="dt" sz="half" idx="10"/>
          </p:nvPr>
        </p:nvSpPr>
        <p:spPr/>
        <p:txBody>
          <a:bodyPr/>
          <a:lstStyle>
            <a:lvl1pPr>
              <a:defRPr>
                <a:solidFill>
                  <a:schemeClr val="bg1"/>
                </a:solidFill>
              </a:defRPr>
            </a:lvl1pPr>
          </a:lstStyle>
          <a:p>
            <a:fld id="{2397225F-E98A-314B-9272-FFC1A708C4AD}" type="datetime1">
              <a:rPr lang="da-DK" smtClean="0"/>
              <a:t>05-10-2022</a:t>
            </a:fld>
            <a:endParaRPr lang="da-DK"/>
          </a:p>
        </p:txBody>
      </p:sp>
      <p:sp>
        <p:nvSpPr>
          <p:cNvPr id="6" name="Pladsholder til sidefod 5">
            <a:extLst>
              <a:ext uri="{FF2B5EF4-FFF2-40B4-BE49-F238E27FC236}">
                <a16:creationId xmlns:a16="http://schemas.microsoft.com/office/drawing/2014/main" id="{F649538D-7841-144F-8CAD-C5E08D02DA2B}"/>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t>Syddansk Sundhedsinnovation</a:t>
            </a:r>
            <a:endParaRPr lang="da-DK" dirty="0"/>
          </a:p>
        </p:txBody>
      </p:sp>
      <p:sp>
        <p:nvSpPr>
          <p:cNvPr id="7" name="Pladsholder til slidenummer 6">
            <a:extLst>
              <a:ext uri="{FF2B5EF4-FFF2-40B4-BE49-F238E27FC236}">
                <a16:creationId xmlns:a16="http://schemas.microsoft.com/office/drawing/2014/main" id="{B311A252-585F-A741-A426-533CD187B065}"/>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9" name="Tekstfelt 8">
            <a:extLst>
              <a:ext uri="{FF2B5EF4-FFF2-40B4-BE49-F238E27FC236}">
                <a16:creationId xmlns:a16="http://schemas.microsoft.com/office/drawing/2014/main" id="{6E1F1B74-C65E-274D-831B-043EFBED8A4A}"/>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bg1"/>
                </a:solidFill>
              </a:rPr>
              <a:t>Syddansk Sundhedsinnovation</a:t>
            </a:r>
          </a:p>
        </p:txBody>
      </p:sp>
    </p:spTree>
    <p:extLst>
      <p:ext uri="{BB962C8B-B14F-4D97-AF65-F5344CB8AC3E}">
        <p14:creationId xmlns:p14="http://schemas.microsoft.com/office/powerpoint/2010/main" val="301887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un titel stor tekst">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692CD4-A6A3-4F45-A7A9-563F05B96157}"/>
              </a:ext>
            </a:extLst>
          </p:cNvPr>
          <p:cNvSpPr>
            <a:spLocks noGrp="1"/>
          </p:cNvSpPr>
          <p:nvPr>
            <p:ph type="title"/>
          </p:nvPr>
        </p:nvSpPr>
        <p:spPr>
          <a:xfrm>
            <a:off x="435709" y="1989624"/>
            <a:ext cx="8397141" cy="2457991"/>
          </a:xfrm>
          <a:prstGeom prst="rect">
            <a:avLst/>
          </a:prstGeom>
        </p:spPr>
        <p:txBody>
          <a:bodyPr>
            <a:noAutofit/>
          </a:bodyPr>
          <a:lstStyle>
            <a:lvl1pPr>
              <a:lnSpc>
                <a:spcPts val="7300"/>
              </a:lnSpc>
              <a:defRPr sz="7000" spc="-60" baseline="0">
                <a:solidFill>
                  <a:schemeClr val="tx2"/>
                </a:solidFill>
              </a:defRPr>
            </a:lvl1pPr>
          </a:lstStyle>
          <a:p>
            <a:r>
              <a:rPr lang="da-DK" smtClean="0"/>
              <a:t>Klik for at redigere i master</a:t>
            </a:r>
            <a:endParaRPr lang="da-DK" dirty="0"/>
          </a:p>
        </p:txBody>
      </p:sp>
      <p:sp>
        <p:nvSpPr>
          <p:cNvPr id="3" name="Pladsholder til dato 2">
            <a:extLst>
              <a:ext uri="{FF2B5EF4-FFF2-40B4-BE49-F238E27FC236}">
                <a16:creationId xmlns:a16="http://schemas.microsoft.com/office/drawing/2014/main" id="{E8A1F21F-3D00-1D45-8587-6D8DC5166406}"/>
              </a:ext>
            </a:extLst>
          </p:cNvPr>
          <p:cNvSpPr>
            <a:spLocks noGrp="1"/>
          </p:cNvSpPr>
          <p:nvPr>
            <p:ph type="dt" sz="half" idx="10"/>
          </p:nvPr>
        </p:nvSpPr>
        <p:spPr/>
        <p:txBody>
          <a:bodyPr/>
          <a:lstStyle>
            <a:lvl1pPr>
              <a:defRPr>
                <a:solidFill>
                  <a:schemeClr val="bg1"/>
                </a:solidFill>
              </a:defRPr>
            </a:lvl1pPr>
          </a:lstStyle>
          <a:p>
            <a:fld id="{6A61C368-E4AE-8E46-8EE7-41926ECF0872}" type="datetime1">
              <a:rPr lang="da-DK" smtClean="0"/>
              <a:t>05-10-2022</a:t>
            </a:fld>
            <a:endParaRPr lang="da-DK"/>
          </a:p>
        </p:txBody>
      </p:sp>
      <p:sp>
        <p:nvSpPr>
          <p:cNvPr id="4" name="Pladsholder til sidefod 3">
            <a:extLst>
              <a:ext uri="{FF2B5EF4-FFF2-40B4-BE49-F238E27FC236}">
                <a16:creationId xmlns:a16="http://schemas.microsoft.com/office/drawing/2014/main" id="{7F699DBF-73EC-BA48-910D-EFD4D915C15F}"/>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t>Syddansk Sundhedsinnovation</a:t>
            </a:r>
            <a:endParaRPr lang="da-DK" dirty="0"/>
          </a:p>
        </p:txBody>
      </p:sp>
      <p:sp>
        <p:nvSpPr>
          <p:cNvPr id="5" name="Pladsholder til slidenummer 4">
            <a:extLst>
              <a:ext uri="{FF2B5EF4-FFF2-40B4-BE49-F238E27FC236}">
                <a16:creationId xmlns:a16="http://schemas.microsoft.com/office/drawing/2014/main" id="{0674AC61-0CF4-0F44-AD34-745BC459DD82}"/>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8" name="Tekstfelt 7">
            <a:extLst>
              <a:ext uri="{FF2B5EF4-FFF2-40B4-BE49-F238E27FC236}">
                <a16:creationId xmlns:a16="http://schemas.microsoft.com/office/drawing/2014/main" id="{2E4FADB2-6E06-5F4E-BCF8-8DECB67D2EAD}"/>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tx2"/>
                </a:solidFill>
              </a:rPr>
              <a:t>Syddansk Sundhedsinnovation</a:t>
            </a:r>
          </a:p>
        </p:txBody>
      </p:sp>
    </p:spTree>
    <p:extLst>
      <p:ext uri="{BB962C8B-B14F-4D97-AF65-F5344CB8AC3E}">
        <p14:creationId xmlns:p14="http://schemas.microsoft.com/office/powerpoint/2010/main" val="297887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stor tekst / Negativ">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692CD4-A6A3-4F45-A7A9-563F05B96157}"/>
              </a:ext>
            </a:extLst>
          </p:cNvPr>
          <p:cNvSpPr>
            <a:spLocks noGrp="1"/>
          </p:cNvSpPr>
          <p:nvPr>
            <p:ph type="title"/>
          </p:nvPr>
        </p:nvSpPr>
        <p:spPr>
          <a:xfrm>
            <a:off x="445869" y="1990800"/>
            <a:ext cx="8386981" cy="2457991"/>
          </a:xfrm>
          <a:prstGeom prst="rect">
            <a:avLst/>
          </a:prstGeom>
        </p:spPr>
        <p:txBody>
          <a:bodyPr>
            <a:noAutofit/>
          </a:bodyPr>
          <a:lstStyle>
            <a:lvl1pPr>
              <a:lnSpc>
                <a:spcPts val="7300"/>
              </a:lnSpc>
              <a:defRPr sz="7000" spc="-60" baseline="0">
                <a:solidFill>
                  <a:schemeClr val="bg1"/>
                </a:solidFill>
              </a:defRPr>
            </a:lvl1pPr>
          </a:lstStyle>
          <a:p>
            <a:r>
              <a:rPr lang="da-DK" dirty="0" smtClean="0"/>
              <a:t>Klik for at redigere i master</a:t>
            </a:r>
            <a:endParaRPr lang="da-DK" dirty="0"/>
          </a:p>
        </p:txBody>
      </p:sp>
      <p:sp>
        <p:nvSpPr>
          <p:cNvPr id="3" name="Pladsholder til dato 2">
            <a:extLst>
              <a:ext uri="{FF2B5EF4-FFF2-40B4-BE49-F238E27FC236}">
                <a16:creationId xmlns:a16="http://schemas.microsoft.com/office/drawing/2014/main" id="{E8A1F21F-3D00-1D45-8587-6D8DC5166406}"/>
              </a:ext>
            </a:extLst>
          </p:cNvPr>
          <p:cNvSpPr>
            <a:spLocks noGrp="1"/>
          </p:cNvSpPr>
          <p:nvPr>
            <p:ph type="dt" sz="half" idx="10"/>
          </p:nvPr>
        </p:nvSpPr>
        <p:spPr/>
        <p:txBody>
          <a:bodyPr/>
          <a:lstStyle>
            <a:lvl1pPr>
              <a:defRPr>
                <a:solidFill>
                  <a:schemeClr val="bg1"/>
                </a:solidFill>
              </a:defRPr>
            </a:lvl1pPr>
          </a:lstStyle>
          <a:p>
            <a:fld id="{78E5A753-A27F-DF4E-B483-22FB681EA38C}" type="datetime1">
              <a:rPr lang="da-DK" smtClean="0"/>
              <a:t>05-10-2022</a:t>
            </a:fld>
            <a:endParaRPr lang="da-DK"/>
          </a:p>
        </p:txBody>
      </p:sp>
      <p:sp>
        <p:nvSpPr>
          <p:cNvPr id="4" name="Pladsholder til sidefod 3">
            <a:extLst>
              <a:ext uri="{FF2B5EF4-FFF2-40B4-BE49-F238E27FC236}">
                <a16:creationId xmlns:a16="http://schemas.microsoft.com/office/drawing/2014/main" id="{7F699DBF-73EC-BA48-910D-EFD4D915C15F}"/>
              </a:ext>
            </a:extLst>
          </p:cNvPr>
          <p:cNvSpPr>
            <a:spLocks noGrp="1"/>
          </p:cNvSpPr>
          <p:nvPr>
            <p:ph type="ftr" sz="quarter" idx="11"/>
          </p:nvPr>
        </p:nvSpPr>
        <p:spPr>
          <a:xfrm>
            <a:off x="7390800" y="6453188"/>
            <a:ext cx="4317431" cy="404812"/>
          </a:xfrm>
          <a:prstGeom prst="rect">
            <a:avLst/>
          </a:prstGeom>
        </p:spPr>
        <p:txBody>
          <a:bodyPr/>
          <a:lstStyle>
            <a:lvl1pPr>
              <a:defRPr>
                <a:solidFill>
                  <a:schemeClr val="bg1"/>
                </a:solidFill>
              </a:defRPr>
            </a:lvl1pPr>
          </a:lstStyle>
          <a:p>
            <a:r>
              <a:rPr lang="da-DK"/>
              <a:t>Syddansk Sundhedsinnovation</a:t>
            </a:r>
            <a:endParaRPr lang="da-DK" dirty="0"/>
          </a:p>
        </p:txBody>
      </p:sp>
      <p:sp>
        <p:nvSpPr>
          <p:cNvPr id="5" name="Pladsholder til slidenummer 4">
            <a:extLst>
              <a:ext uri="{FF2B5EF4-FFF2-40B4-BE49-F238E27FC236}">
                <a16:creationId xmlns:a16="http://schemas.microsoft.com/office/drawing/2014/main" id="{0674AC61-0CF4-0F44-AD34-745BC459DD82}"/>
              </a:ext>
            </a:extLst>
          </p:cNvPr>
          <p:cNvSpPr>
            <a:spLocks noGrp="1"/>
          </p:cNvSpPr>
          <p:nvPr>
            <p:ph type="sldNum" sz="quarter" idx="12"/>
          </p:nvPr>
        </p:nvSpPr>
        <p:spPr/>
        <p:txBody>
          <a:bodyPr/>
          <a:lstStyle>
            <a:lvl1pPr>
              <a:defRPr>
                <a:solidFill>
                  <a:schemeClr val="bg1"/>
                </a:solidFill>
              </a:defRPr>
            </a:lvl1pPr>
          </a:lstStyle>
          <a:p>
            <a:fld id="{D04A7441-8506-F945-92BB-4E64E3313236}" type="slidenum">
              <a:rPr lang="da-DK" smtClean="0"/>
              <a:pPr/>
              <a:t>‹nr.›</a:t>
            </a:fld>
            <a:endParaRPr lang="da-DK"/>
          </a:p>
        </p:txBody>
      </p:sp>
      <p:sp>
        <p:nvSpPr>
          <p:cNvPr id="6" name="Tekstfelt 5">
            <a:extLst>
              <a:ext uri="{FF2B5EF4-FFF2-40B4-BE49-F238E27FC236}">
                <a16:creationId xmlns:a16="http://schemas.microsoft.com/office/drawing/2014/main" id="{C02552CA-8158-4444-8CC4-FEE1286FB1F3}"/>
              </a:ext>
            </a:extLst>
          </p:cNvPr>
          <p:cNvSpPr txBox="1"/>
          <p:nvPr userDrawn="1"/>
        </p:nvSpPr>
        <p:spPr>
          <a:xfrm>
            <a:off x="479425" y="0"/>
            <a:ext cx="5472113" cy="452177"/>
          </a:xfrm>
          <a:prstGeom prst="rect">
            <a:avLst/>
          </a:prstGeom>
          <a:noFill/>
        </p:spPr>
        <p:txBody>
          <a:bodyPr wrap="none" lIns="0" tIns="0" rIns="0" bIns="0" rtlCol="0" anchor="b" anchorCtr="0">
            <a:noAutofit/>
          </a:bodyPr>
          <a:lstStyle/>
          <a:p>
            <a:r>
              <a:rPr lang="da-DK" sz="1400" cap="all" spc="100" baseline="0" dirty="0">
                <a:solidFill>
                  <a:schemeClr val="bg1"/>
                </a:solidFill>
              </a:rPr>
              <a:t>Syddansk Sundhedsinnovation</a:t>
            </a:r>
          </a:p>
        </p:txBody>
      </p:sp>
    </p:spTree>
    <p:extLst>
      <p:ext uri="{BB962C8B-B14F-4D97-AF65-F5344CB8AC3E}">
        <p14:creationId xmlns:p14="http://schemas.microsoft.com/office/powerpoint/2010/main" val="30510806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5CFB9D13-08D4-6B40-B9E7-400914331276}"/>
              </a:ext>
            </a:extLst>
          </p:cNvPr>
          <p:cNvSpPr>
            <a:spLocks noGrp="1"/>
          </p:cNvSpPr>
          <p:nvPr>
            <p:ph type="body" idx="1"/>
          </p:nvPr>
        </p:nvSpPr>
        <p:spPr>
          <a:xfrm>
            <a:off x="459196" y="1998000"/>
            <a:ext cx="4052479" cy="4437188"/>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lidenummer 5">
            <a:extLst>
              <a:ext uri="{FF2B5EF4-FFF2-40B4-BE49-F238E27FC236}">
                <a16:creationId xmlns:a16="http://schemas.microsoft.com/office/drawing/2014/main" id="{25F528A1-8BBB-4E47-B475-C822DC3BD8F6}"/>
              </a:ext>
            </a:extLst>
          </p:cNvPr>
          <p:cNvSpPr>
            <a:spLocks noGrp="1"/>
          </p:cNvSpPr>
          <p:nvPr>
            <p:ph type="sldNum" sz="quarter" idx="4"/>
          </p:nvPr>
        </p:nvSpPr>
        <p:spPr>
          <a:xfrm>
            <a:off x="0" y="6453188"/>
            <a:ext cx="479425" cy="394369"/>
          </a:xfrm>
          <a:prstGeom prst="rect">
            <a:avLst/>
          </a:prstGeom>
        </p:spPr>
        <p:txBody>
          <a:bodyPr vert="horz" lIns="0" tIns="0" rIns="0" bIns="0" rtlCol="0" anchor="ctr" anchorCtr="0"/>
          <a:lstStyle>
            <a:lvl1pPr algn="ctr">
              <a:defRPr sz="1200">
                <a:solidFill>
                  <a:schemeClr val="tx1">
                    <a:tint val="75000"/>
                  </a:schemeClr>
                </a:solidFill>
              </a:defRPr>
            </a:lvl1pPr>
          </a:lstStyle>
          <a:p>
            <a:fld id="{D04A7441-8506-F945-92BB-4E64E3313236}" type="slidenum">
              <a:rPr lang="da-DK" smtClean="0"/>
              <a:pPr/>
              <a:t>‹nr.›</a:t>
            </a:fld>
            <a:endParaRPr lang="da-DK" dirty="0"/>
          </a:p>
        </p:txBody>
      </p:sp>
      <p:sp>
        <p:nvSpPr>
          <p:cNvPr id="4" name="Pladsholder til dato 3">
            <a:extLst>
              <a:ext uri="{FF2B5EF4-FFF2-40B4-BE49-F238E27FC236}">
                <a16:creationId xmlns:a16="http://schemas.microsoft.com/office/drawing/2014/main" id="{86AED7A6-FEAD-BD43-B096-4B2BBFD8E8CA}"/>
              </a:ext>
            </a:extLst>
          </p:cNvPr>
          <p:cNvSpPr>
            <a:spLocks noGrp="1"/>
          </p:cNvSpPr>
          <p:nvPr>
            <p:ph type="dt" sz="half" idx="2"/>
          </p:nvPr>
        </p:nvSpPr>
        <p:spPr>
          <a:xfrm>
            <a:off x="479425" y="6453188"/>
            <a:ext cx="1152525" cy="404812"/>
          </a:xfrm>
          <a:prstGeom prst="rect">
            <a:avLst/>
          </a:prstGeom>
        </p:spPr>
        <p:txBody>
          <a:bodyPr vert="horz" lIns="0" tIns="0" rIns="0" bIns="0" rtlCol="0" anchor="ctr" anchorCtr="0"/>
          <a:lstStyle>
            <a:lvl1pPr algn="l">
              <a:defRPr sz="1200">
                <a:solidFill>
                  <a:schemeClr val="tx1">
                    <a:tint val="75000"/>
                  </a:schemeClr>
                </a:solidFill>
              </a:defRPr>
            </a:lvl1pPr>
          </a:lstStyle>
          <a:p>
            <a:fld id="{14726061-6079-7C43-A982-973B8F77F4A1}" type="datetime1">
              <a:rPr lang="da-DK" smtClean="0"/>
              <a:t>05-10-2022</a:t>
            </a:fld>
            <a:endParaRPr lang="da-DK" dirty="0"/>
          </a:p>
        </p:txBody>
      </p:sp>
      <p:sp>
        <p:nvSpPr>
          <p:cNvPr id="25" name="Pladsholder til titel 24">
            <a:extLst>
              <a:ext uri="{FF2B5EF4-FFF2-40B4-BE49-F238E27FC236}">
                <a16:creationId xmlns:a16="http://schemas.microsoft.com/office/drawing/2014/main" id="{5CE8CB48-3B03-C342-B5C2-7B215A1EEC19}"/>
              </a:ext>
            </a:extLst>
          </p:cNvPr>
          <p:cNvSpPr>
            <a:spLocks noGrp="1"/>
          </p:cNvSpPr>
          <p:nvPr>
            <p:ph type="title"/>
          </p:nvPr>
        </p:nvSpPr>
        <p:spPr>
          <a:xfrm>
            <a:off x="463363" y="753455"/>
            <a:ext cx="5486531" cy="1003300"/>
          </a:xfrm>
          <a:prstGeom prst="rect">
            <a:avLst/>
          </a:prstGeom>
        </p:spPr>
        <p:txBody>
          <a:bodyPr vert="horz" lIns="0" tIns="0" rIns="0" bIns="0" rtlCol="0" anchor="t" anchorCtr="0">
            <a:noAutofit/>
          </a:bodyPr>
          <a:lstStyle/>
          <a:p>
            <a:r>
              <a:rPr lang="da-DK" dirty="0"/>
              <a:t>Klik for at redigere titeltypografien i masteren</a:t>
            </a:r>
          </a:p>
        </p:txBody>
      </p:sp>
      <p:sp>
        <p:nvSpPr>
          <p:cNvPr id="27" name="Pladsholder til sidefod 26">
            <a:extLst>
              <a:ext uri="{FF2B5EF4-FFF2-40B4-BE49-F238E27FC236}">
                <a16:creationId xmlns:a16="http://schemas.microsoft.com/office/drawing/2014/main" id="{D0CF0498-F9CE-0946-A33B-EC171EDE3441}"/>
              </a:ext>
            </a:extLst>
          </p:cNvPr>
          <p:cNvSpPr>
            <a:spLocks noGrp="1"/>
          </p:cNvSpPr>
          <p:nvPr>
            <p:ph type="ftr" sz="quarter" idx="3"/>
          </p:nvPr>
        </p:nvSpPr>
        <p:spPr>
          <a:xfrm>
            <a:off x="7680325" y="6453188"/>
            <a:ext cx="4032250" cy="404812"/>
          </a:xfrm>
          <a:prstGeom prst="rect">
            <a:avLst/>
          </a:prstGeom>
        </p:spPr>
        <p:txBody>
          <a:bodyPr vert="horz" lIns="0" tIns="0" rIns="0" bIns="0" rtlCol="0" anchor="ctr"/>
          <a:lstStyle>
            <a:lvl1pPr algn="r">
              <a:defRPr sz="1200">
                <a:solidFill>
                  <a:schemeClr val="tx1">
                    <a:tint val="75000"/>
                  </a:schemeClr>
                </a:solidFill>
              </a:defRPr>
            </a:lvl1pPr>
          </a:lstStyle>
          <a:p>
            <a:r>
              <a:rPr lang="da-DK"/>
              <a:t>Syddansk Sundhedsinnovation</a:t>
            </a:r>
            <a:endParaRPr lang="da-DK" dirty="0"/>
          </a:p>
        </p:txBody>
      </p:sp>
    </p:spTree>
    <p:extLst>
      <p:ext uri="{BB962C8B-B14F-4D97-AF65-F5344CB8AC3E}">
        <p14:creationId xmlns:p14="http://schemas.microsoft.com/office/powerpoint/2010/main" val="3214974999"/>
      </p:ext>
    </p:extLst>
  </p:cSld>
  <p:clrMap bg1="lt1" tx1="dk1" bg2="lt2" tx2="dk2" accent1="accent1" accent2="accent2" accent3="accent3" accent4="accent4" accent5="accent5" accent6="accent6" hlink="hlink" folHlink="folHlink"/>
  <p:sldLayoutIdLst>
    <p:sldLayoutId id="2147483712" r:id="rId1"/>
    <p:sldLayoutId id="2147483650" r:id="rId2"/>
    <p:sldLayoutId id="2147483680" r:id="rId3"/>
    <p:sldLayoutId id="2147483664" r:id="rId4"/>
    <p:sldLayoutId id="2147483713" r:id="rId5"/>
    <p:sldLayoutId id="2147483652" r:id="rId6"/>
    <p:sldLayoutId id="2147483714" r:id="rId7"/>
    <p:sldLayoutId id="2147483654" r:id="rId8"/>
    <p:sldLayoutId id="2147483658" r:id="rId9"/>
    <p:sldLayoutId id="2147483655" r:id="rId10"/>
    <p:sldLayoutId id="2147483662" r:id="rId11"/>
    <p:sldLayoutId id="2147483682" r:id="rId12"/>
    <p:sldLayoutId id="2147483681" r:id="rId13"/>
    <p:sldLayoutId id="2147483666" r:id="rId14"/>
    <p:sldLayoutId id="2147483668" r:id="rId15"/>
    <p:sldLayoutId id="2147483669" r:id="rId16"/>
    <p:sldLayoutId id="2147483675" r:id="rId17"/>
    <p:sldLayoutId id="2147483676" r:id="rId18"/>
    <p:sldLayoutId id="2147483674" r:id="rId19"/>
    <p:sldLayoutId id="2147483673" r:id="rId20"/>
    <p:sldLayoutId id="2147483683" r:id="rId21"/>
    <p:sldLayoutId id="2147483744" r:id="rId22"/>
  </p:sldLayoutIdLst>
  <p:hf sldNum="0" hdr="0" ftr="0" dt="0"/>
  <p:txStyles>
    <p:titleStyle>
      <a:lvl1pPr algn="l" defTabSz="914400" rtl="0" eaLnBrk="1" latinLnBrk="0" hangingPunct="1">
        <a:lnSpc>
          <a:spcPct val="90000"/>
        </a:lnSpc>
        <a:spcBef>
          <a:spcPct val="0"/>
        </a:spcBef>
        <a:buNone/>
        <a:defRPr sz="3400" kern="1200" spc="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2200" kern="1200" spc="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749" userDrawn="1">
          <p15:clr>
            <a:srgbClr val="F26B43"/>
          </p15:clr>
        </p15:guide>
        <p15:guide id="9" pos="302" userDrawn="1">
          <p15:clr>
            <a:srgbClr val="F26B43"/>
          </p15:clr>
        </p15:guide>
        <p15:guide id="10" pos="3931" userDrawn="1">
          <p15:clr>
            <a:srgbClr val="F26B43"/>
          </p15:clr>
        </p15:guide>
        <p15:guide id="17" pos="7378" userDrawn="1">
          <p15:clr>
            <a:srgbClr val="F26B43"/>
          </p15:clr>
        </p15:guide>
        <p15:guide id="18" orient="horz" pos="2160" userDrawn="1">
          <p15:clr>
            <a:srgbClr val="F26B43"/>
          </p15:clr>
        </p15:guide>
        <p15:guide id="19" orient="horz" pos="2069" userDrawn="1">
          <p15:clr>
            <a:srgbClr val="F26B43"/>
          </p15:clr>
        </p15:guide>
        <p15:guide id="20" orient="horz" pos="1298" userDrawn="1">
          <p15:clr>
            <a:srgbClr val="F26B43"/>
          </p15:clr>
        </p15:guide>
        <p15:guide id="21" orient="horz" pos="504" userDrawn="1">
          <p15:clr>
            <a:srgbClr val="F26B43"/>
          </p15:clr>
        </p15:guide>
        <p15:guide id="22" orient="horz" pos="255" userDrawn="1">
          <p15:clr>
            <a:srgbClr val="F26B43"/>
          </p15:clr>
        </p15:guide>
        <p15:guide id="23" orient="horz" pos="2251" userDrawn="1">
          <p15:clr>
            <a:srgbClr val="F26B43"/>
          </p15:clr>
        </p15:guide>
        <p15:guide id="24" orient="horz" pos="3113" userDrawn="1">
          <p15:clr>
            <a:srgbClr val="F26B43"/>
          </p15:clr>
        </p15:guide>
        <p15:guide id="25" orient="horz" pos="4065" userDrawn="1">
          <p15:clr>
            <a:srgbClr val="F26B43"/>
          </p15:clr>
        </p15:guide>
        <p15:guide id="26" pos="3024" userDrawn="1">
          <p15:clr>
            <a:srgbClr val="F26B43"/>
          </p15:clr>
        </p15:guide>
        <p15:guide id="27" pos="2842" userDrawn="1">
          <p15:clr>
            <a:srgbClr val="F26B43"/>
          </p15:clr>
        </p15:guide>
        <p15:guide id="28" pos="2116" userDrawn="1">
          <p15:clr>
            <a:srgbClr val="F26B43"/>
          </p15:clr>
        </p15:guide>
        <p15:guide id="29" pos="1935" userDrawn="1">
          <p15:clr>
            <a:srgbClr val="F26B43"/>
          </p15:clr>
        </p15:guide>
        <p15:guide id="30" pos="1209" userDrawn="1">
          <p15:clr>
            <a:srgbClr val="F26B43"/>
          </p15:clr>
        </p15:guide>
        <p15:guide id="31" pos="1028" userDrawn="1">
          <p15:clr>
            <a:srgbClr val="F26B43"/>
          </p15:clr>
        </p15:guide>
        <p15:guide id="32" pos="4656" userDrawn="1">
          <p15:clr>
            <a:srgbClr val="F26B43"/>
          </p15:clr>
        </p15:guide>
        <p15:guide id="33" pos="4838" userDrawn="1">
          <p15:clr>
            <a:srgbClr val="F26B43"/>
          </p15:clr>
        </p15:guide>
        <p15:guide id="34" pos="5564" userDrawn="1">
          <p15:clr>
            <a:srgbClr val="F26B43"/>
          </p15:clr>
        </p15:guide>
        <p15:guide id="35" pos="5745" userDrawn="1">
          <p15:clr>
            <a:srgbClr val="F26B43"/>
          </p15:clr>
        </p15:guide>
        <p15:guide id="36" pos="6471" userDrawn="1">
          <p15:clr>
            <a:srgbClr val="F26B43"/>
          </p15:clr>
        </p15:guide>
        <p15:guide id="37" pos="66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9.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BAFBFEB-C4A8-FE4E-94A9-E6BF9FA20C52}"/>
              </a:ext>
            </a:extLst>
          </p:cNvPr>
          <p:cNvSpPr>
            <a:spLocks noGrp="1"/>
          </p:cNvSpPr>
          <p:nvPr>
            <p:ph type="title"/>
          </p:nvPr>
        </p:nvSpPr>
        <p:spPr>
          <a:xfrm>
            <a:off x="445869" y="1990800"/>
            <a:ext cx="8386981" cy="2938647"/>
          </a:xfrm>
        </p:spPr>
        <p:txBody>
          <a:bodyPr/>
          <a:lstStyle/>
          <a:p>
            <a:pPr>
              <a:lnSpc>
                <a:spcPts val="6800"/>
              </a:lnSpc>
            </a:pPr>
            <a:r>
              <a:rPr lang="da-DK" dirty="0" smtClean="0"/>
              <a:t>MeMoS</a:t>
            </a:r>
            <a:br>
              <a:rPr lang="da-DK" dirty="0" smtClean="0"/>
            </a:br>
            <a:r>
              <a:rPr lang="da-DK" sz="3000" dirty="0" smtClean="0"/>
              <a:t>Mennesker med kroniske smerter</a:t>
            </a:r>
            <a:r>
              <a:rPr lang="da-DK" sz="3000" dirty="0"/>
              <a:t/>
            </a:r>
            <a:br>
              <a:rPr lang="da-DK" sz="3000" dirty="0"/>
            </a:br>
            <a:r>
              <a:rPr lang="da-DK" sz="2000" i="1" dirty="0" smtClean="0"/>
              <a:t>- Livssituationer, ønsker og behov</a:t>
            </a:r>
            <a:br>
              <a:rPr lang="da-DK" sz="2000" i="1" dirty="0" smtClean="0"/>
            </a:br>
            <a:endParaRPr lang="da-DK" dirty="0"/>
          </a:p>
        </p:txBody>
      </p:sp>
      <p:pic>
        <p:nvPicPr>
          <p:cNvPr id="6" name="Billede 5">
            <a:extLst>
              <a:ext uri="{FF2B5EF4-FFF2-40B4-BE49-F238E27FC236}">
                <a16:creationId xmlns:a16="http://schemas.microsoft.com/office/drawing/2014/main" id="{FA4A27A8-C5C3-7845-88AD-1AC63FA97C94}"/>
              </a:ext>
            </a:extLst>
          </p:cNvPr>
          <p:cNvPicPr>
            <a:picLocks noChangeAspect="1"/>
          </p:cNvPicPr>
          <p:nvPr/>
        </p:nvPicPr>
        <p:blipFill>
          <a:blip r:embed="rId2"/>
          <a:stretch>
            <a:fillRect/>
          </a:stretch>
        </p:blipFill>
        <p:spPr>
          <a:xfrm rot="21206075">
            <a:off x="7022157" y="295760"/>
            <a:ext cx="2352743" cy="3039827"/>
          </a:xfrm>
          <a:prstGeom prst="rect">
            <a:avLst/>
          </a:prstGeom>
        </p:spPr>
      </p:pic>
      <p:pic>
        <p:nvPicPr>
          <p:cNvPr id="8" name="Billede 7">
            <a:extLst>
              <a:ext uri="{FF2B5EF4-FFF2-40B4-BE49-F238E27FC236}">
                <a16:creationId xmlns:a16="http://schemas.microsoft.com/office/drawing/2014/main" id="{1FCF1936-2694-B340-8B54-E7BA97A14FBB}"/>
              </a:ext>
            </a:extLst>
          </p:cNvPr>
          <p:cNvPicPr>
            <a:picLocks noChangeAspect="1"/>
          </p:cNvPicPr>
          <p:nvPr/>
        </p:nvPicPr>
        <p:blipFill>
          <a:blip r:embed="rId3"/>
          <a:stretch>
            <a:fillRect/>
          </a:stretch>
        </p:blipFill>
        <p:spPr>
          <a:xfrm rot="314531">
            <a:off x="9625731" y="1560946"/>
            <a:ext cx="2402829" cy="2875767"/>
          </a:xfrm>
          <a:prstGeom prst="rect">
            <a:avLst/>
          </a:prstGeom>
        </p:spPr>
      </p:pic>
      <p:pic>
        <p:nvPicPr>
          <p:cNvPr id="9" name="Billede 8">
            <a:extLst>
              <a:ext uri="{FF2B5EF4-FFF2-40B4-BE49-F238E27FC236}">
                <a16:creationId xmlns:a16="http://schemas.microsoft.com/office/drawing/2014/main" id="{0695D5FE-95D9-4049-8971-703C2230D77A}"/>
              </a:ext>
            </a:extLst>
          </p:cNvPr>
          <p:cNvPicPr>
            <a:picLocks noChangeAspect="1"/>
          </p:cNvPicPr>
          <p:nvPr/>
        </p:nvPicPr>
        <p:blipFill>
          <a:blip r:embed="rId4"/>
          <a:stretch>
            <a:fillRect/>
          </a:stretch>
        </p:blipFill>
        <p:spPr>
          <a:xfrm rot="21039180">
            <a:off x="7445759" y="3501808"/>
            <a:ext cx="2150144" cy="2347451"/>
          </a:xfrm>
          <a:prstGeom prst="rect">
            <a:avLst/>
          </a:prstGeom>
        </p:spPr>
      </p:pic>
    </p:spTree>
    <p:extLst>
      <p:ext uri="{BB962C8B-B14F-4D97-AF65-F5344CB8AC3E}">
        <p14:creationId xmlns:p14="http://schemas.microsoft.com/office/powerpoint/2010/main" val="1615411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MIRIAM, 55 ÅR</a:t>
            </a:r>
            <a:br>
              <a:rPr lang="da-DK" dirty="0" smtClean="0"/>
            </a:br>
            <a:r>
              <a:rPr lang="da-DK" sz="2700" dirty="0" smtClean="0"/>
              <a:t>Førtidspensionist</a:t>
            </a:r>
            <a:endParaRPr lang="da-DK" sz="2700" dirty="0"/>
          </a:p>
        </p:txBody>
      </p:sp>
      <p:sp>
        <p:nvSpPr>
          <p:cNvPr id="3" name="Pladsholder til indhold 2"/>
          <p:cNvSpPr>
            <a:spLocks noGrp="1"/>
          </p:cNvSpPr>
          <p:nvPr>
            <p:ph sz="half" idx="1"/>
          </p:nvPr>
        </p:nvSpPr>
        <p:spPr>
          <a:xfrm>
            <a:off x="460800" y="1997999"/>
            <a:ext cx="4050875" cy="4781941"/>
          </a:xfrm>
        </p:spPr>
        <p:txBody>
          <a:bodyPr/>
          <a:lstStyle/>
          <a:p>
            <a:pPr marL="0" indent="0">
              <a:buNone/>
            </a:pPr>
            <a:r>
              <a:rPr lang="da-DK" sz="1600" b="1" dirty="0" smtClean="0"/>
              <a:t>Et kompliceret smertebillede</a:t>
            </a:r>
            <a:br>
              <a:rPr lang="da-DK" sz="1600" b="1" dirty="0" smtClean="0"/>
            </a:br>
            <a:r>
              <a:rPr lang="da-DK" sz="1600" dirty="0" smtClean="0"/>
              <a:t>Miriam kom til DK fra Libanon som ung med sin familie. Hendes familiehistorie er præget af krig og konflikt, og Miriam er plaget af PTSD-symptomer og tilbagevendende depressioner. Miriam har i mange år haft smerter i store dele af kroppen. Smerterne bliver værre, når hun har det skidt psykisk. På de værste dage kommer hun ikke ud af sengen.</a:t>
            </a:r>
          </a:p>
          <a:p>
            <a:pPr marL="0" indent="0">
              <a:buNone/>
            </a:pPr>
            <a:r>
              <a:rPr lang="da-DK" sz="1600" dirty="0" smtClean="0"/>
              <a:t>Miriams mand tager tit med hende til lægen. Men de føler ikke, at lægen tager hendes smerter alvorligt. Han er i hvert fald tilbageholdende med at udskrive medicin. Et par gange har han henvist Miriam til videre undersøgelser på hospitalet, men det er ikke lykkedes at finde en klar årsag til smerterne.</a:t>
            </a:r>
          </a:p>
        </p:txBody>
      </p:sp>
      <p:sp>
        <p:nvSpPr>
          <p:cNvPr id="4" name="Pladsholder til indhold 3"/>
          <p:cNvSpPr>
            <a:spLocks noGrp="1"/>
          </p:cNvSpPr>
          <p:nvPr>
            <p:ph sz="half" idx="2"/>
          </p:nvPr>
        </p:nvSpPr>
        <p:spPr/>
        <p:txBody>
          <a:bodyPr/>
          <a:lstStyle/>
          <a:p>
            <a:pPr marL="0" indent="0">
              <a:buNone/>
            </a:pPr>
            <a:r>
              <a:rPr lang="da-DK" sz="1600" b="1" dirty="0" smtClean="0"/>
              <a:t>Smertehåndteringsforløb var godt</a:t>
            </a:r>
            <a:br>
              <a:rPr lang="da-DK" sz="1600" b="1" dirty="0" smtClean="0"/>
            </a:br>
            <a:r>
              <a:rPr lang="da-DK" sz="1600" dirty="0" smtClean="0"/>
              <a:t>Miriam har gået i et kommunalt smertehåndteringsforløb for etniske minoritetskvinder. Det var hun rigtig glad for. Her fik hun hjælp af en fysioterapeut til at lave simple træningsøvelser, og hun havde mulighed for at tale med andre kvinder med smerter. Men forløbet varede kun 8 uger. Miriam er ked af, at det ikke kunne fortsætte.</a:t>
            </a:r>
            <a:endParaRPr lang="da-DK" sz="1600" b="1" dirty="0" smtClean="0"/>
          </a:p>
          <a:p>
            <a:pPr marL="0" indent="0">
              <a:buNone/>
            </a:pPr>
            <a:r>
              <a:rPr lang="da-DK" sz="1600" b="1" dirty="0" smtClean="0"/>
              <a:t>Børnene oversætter</a:t>
            </a:r>
            <a:br>
              <a:rPr lang="da-DK" sz="1600" b="1" dirty="0" smtClean="0"/>
            </a:br>
            <a:r>
              <a:rPr lang="da-DK" sz="1600" dirty="0" smtClean="0"/>
              <a:t>Miriam har en smartphone, hvor alt står på arabisk. Den bruger hun flittigt. Men hun er ikke så stærk i at læse på dansk, og kommunikation fra sundhedsvæsenet og offentlige myndigheder er næsten uforståeligt for hende. Her får hun oversættelseshjælp af sine børn.</a:t>
            </a:r>
            <a:endParaRPr lang="da-DK" sz="1600" b="1" dirty="0" smtClean="0"/>
          </a:p>
        </p:txBody>
      </p:sp>
      <p:sp>
        <p:nvSpPr>
          <p:cNvPr id="5" name="Ellipse 4">
            <a:extLst>
              <a:ext uri="{FF2B5EF4-FFF2-40B4-BE49-F238E27FC236}">
                <a16:creationId xmlns:a16="http://schemas.microsoft.com/office/drawing/2014/main" id="{73E88059-6925-2144-AF07-7C6E118CBD77}"/>
              </a:ext>
            </a:extLst>
          </p:cNvPr>
          <p:cNvSpPr/>
          <p:nvPr/>
        </p:nvSpPr>
        <p:spPr>
          <a:xfrm>
            <a:off x="8645236" y="183480"/>
            <a:ext cx="3362036" cy="35757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white"/>
                </a:solidFill>
                <a:effectLst/>
                <a:uLnTx/>
                <a:uFillTx/>
                <a:latin typeface="+mj-lt"/>
              </a:rPr>
              <a:t>Søger simple øvelser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b="1"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smtClean="0">
                <a:solidFill>
                  <a:prstClr val="white"/>
                </a:solidFill>
                <a:latin typeface="+mj-lt"/>
              </a:rPr>
              <a:t>Miriam var meget glad for de simple træningsøvelser, som hun lærte under sit smertehåndteringsforløb. Men hun har glemt mange af øvelserne igen. Derfor er hun på udkig efter  træningsvideoer med skånsomme øvelser, som kan laves derhjemme.</a:t>
            </a:r>
            <a:endParaRPr kumimoji="0" lang="da-DK" sz="1400" i="0" u="none" strike="noStrike" kern="1200" cap="none" spc="0" normalizeH="0" baseline="0" noProof="0" dirty="0">
              <a:ln>
                <a:noFill/>
              </a:ln>
              <a:solidFill>
                <a:prstClr val="white"/>
              </a:solidFill>
              <a:effectLst/>
              <a:uLnTx/>
              <a:uFillTx/>
              <a:latin typeface="+mj-lt"/>
            </a:endParaRPr>
          </a:p>
        </p:txBody>
      </p:sp>
    </p:spTree>
    <p:extLst>
      <p:ext uri="{BB962C8B-B14F-4D97-AF65-F5344CB8AC3E}">
        <p14:creationId xmlns:p14="http://schemas.microsoft.com/office/powerpoint/2010/main" val="1939112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LEIF, 55 ÅR</a:t>
            </a:r>
            <a:br>
              <a:rPr lang="da-DK" dirty="0" smtClean="0"/>
            </a:br>
            <a:r>
              <a:rPr lang="da-DK" sz="2700" dirty="0" smtClean="0"/>
              <a:t>Fabriksarbejder</a:t>
            </a:r>
            <a:endParaRPr lang="da-DK" sz="2700" dirty="0"/>
          </a:p>
        </p:txBody>
      </p:sp>
      <p:sp>
        <p:nvSpPr>
          <p:cNvPr id="3" name="Pladsholder til indhold 2"/>
          <p:cNvSpPr>
            <a:spLocks noGrp="1"/>
          </p:cNvSpPr>
          <p:nvPr>
            <p:ph sz="half" idx="1"/>
          </p:nvPr>
        </p:nvSpPr>
        <p:spPr/>
        <p:txBody>
          <a:bodyPr/>
          <a:lstStyle/>
          <a:p>
            <a:pPr marL="0" indent="0">
              <a:buNone/>
            </a:pPr>
            <a:r>
              <a:rPr lang="da-DK" i="1" dirty="0" smtClean="0">
                <a:latin typeface="Georgia" panose="02040502050405020303" pitchFamily="18" charset="0"/>
              </a:rPr>
              <a:t>”Jeg er nok ikke så god til at gå til lægen.”</a:t>
            </a:r>
          </a:p>
          <a:p>
            <a:pPr marL="0" indent="0">
              <a:buNone/>
            </a:pPr>
            <a:endParaRPr lang="da-DK" i="1" dirty="0">
              <a:latin typeface="Georgia" panose="02040502050405020303" pitchFamily="18" charset="0"/>
            </a:endParaRPr>
          </a:p>
          <a:p>
            <a:pPr marL="0" indent="0">
              <a:buNone/>
            </a:pPr>
            <a:endParaRPr lang="da-DK" i="1" dirty="0" smtClean="0">
              <a:latin typeface="Georgia" panose="02040502050405020303" pitchFamily="18" charset="0"/>
            </a:endParaRPr>
          </a:p>
          <a:p>
            <a:pPr marL="0" indent="0">
              <a:buNone/>
            </a:pPr>
            <a:r>
              <a:rPr lang="da-DK" i="1" dirty="0" smtClean="0">
                <a:latin typeface="Georgia" panose="02040502050405020303" pitchFamily="18" charset="0"/>
              </a:rPr>
              <a:t>		</a:t>
            </a:r>
            <a:endParaRPr lang="da-DK" i="1" dirty="0">
              <a:latin typeface="Georgia" panose="02040502050405020303" pitchFamily="18" charset="0"/>
            </a:endParaRPr>
          </a:p>
        </p:txBody>
      </p:sp>
      <p:pic>
        <p:nvPicPr>
          <p:cNvPr id="5" name="Pladsholder til indhold 4">
            <a:extLst>
              <a:ext uri="{FF2B5EF4-FFF2-40B4-BE49-F238E27FC236}">
                <a16:creationId xmlns:a16="http://schemas.microsoft.com/office/drawing/2014/main" id="{17CD79D9-6C1B-E54A-AF55-1833B1C4322B}"/>
              </a:ext>
            </a:extLst>
          </p:cNvPr>
          <p:cNvPicPr>
            <a:picLocks noGrp="1" noChangeAspect="1"/>
          </p:cNvPicPr>
          <p:nvPr>
            <p:ph sz="half" idx="2"/>
          </p:nvPr>
        </p:nvPicPr>
        <p:blipFill>
          <a:blip r:embed="rId2"/>
          <a:stretch>
            <a:fillRect/>
          </a:stretch>
        </p:blipFill>
        <p:spPr>
          <a:xfrm rot="409440">
            <a:off x="6622473" y="547300"/>
            <a:ext cx="4988516" cy="5421627"/>
          </a:xfrm>
          <a:prstGeom prst="rect">
            <a:avLst/>
          </a:prstGeom>
          <a:solidFill>
            <a:schemeClr val="accent4"/>
          </a:solidFill>
          <a:ln w="12700">
            <a:solidFill>
              <a:schemeClr val="tx1"/>
            </a:solidFill>
          </a:ln>
        </p:spPr>
      </p:pic>
      <p:sp>
        <p:nvSpPr>
          <p:cNvPr id="6" name="Ellipse 5">
            <a:extLst>
              <a:ext uri="{FF2B5EF4-FFF2-40B4-BE49-F238E27FC236}">
                <a16:creationId xmlns:a16="http://schemas.microsoft.com/office/drawing/2014/main" id="{0395C7CF-EFD9-DF42-AD77-095F972908E2}"/>
              </a:ext>
            </a:extLst>
          </p:cNvPr>
          <p:cNvSpPr/>
          <p:nvPr/>
        </p:nvSpPr>
        <p:spPr>
          <a:xfrm>
            <a:off x="3805382" y="2733965"/>
            <a:ext cx="3777673" cy="378168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smtClean="0">
                <a:ln>
                  <a:noFill/>
                </a:ln>
                <a:solidFill>
                  <a:prstClr val="white"/>
                </a:solidFill>
                <a:effectLst/>
                <a:uLnTx/>
                <a:uFillTx/>
                <a:latin typeface="+mj-lt"/>
              </a:rPr>
              <a:t>Livssituation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dirty="0">
              <a:solidFill>
                <a:schemeClr val="tx2"/>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a:solidFill>
                  <a:schemeClr val="bg1"/>
                </a:solidFill>
                <a:latin typeface="+mj-lt"/>
              </a:rPr>
              <a:t>B</a:t>
            </a:r>
            <a:r>
              <a:rPr kumimoji="0" lang="da-DK" sz="1400" b="0" i="0" u="none" strike="noStrike" kern="1200" cap="none" spc="0" normalizeH="0" baseline="0" noProof="0" dirty="0" smtClean="0">
                <a:ln>
                  <a:noFill/>
                </a:ln>
                <a:solidFill>
                  <a:schemeClr val="bg1"/>
                </a:solidFill>
                <a:effectLst/>
                <a:uLnTx/>
                <a:uFillTx/>
                <a:latin typeface="+mj-lt"/>
              </a:rPr>
              <a:t>or alene i et lille hus i en mindre jysk by. Blev skilt for fire år siden. Har to voksne børn.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dirty="0">
              <a:solidFill>
                <a:schemeClr val="bg1"/>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smtClean="0">
                <a:ln>
                  <a:noFill/>
                </a:ln>
                <a:solidFill>
                  <a:schemeClr val="bg1"/>
                </a:solidFill>
                <a:effectLst/>
                <a:uLnTx/>
                <a:uFillTx/>
                <a:latin typeface="+mj-lt"/>
              </a:rPr>
              <a:t>Arbejder fuld tid på fabrik.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dirty="0">
              <a:solidFill>
                <a:schemeClr val="bg1"/>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smtClean="0">
                <a:ln>
                  <a:noFill/>
                </a:ln>
                <a:solidFill>
                  <a:schemeClr val="bg1"/>
                </a:solidFill>
                <a:effectLst/>
                <a:uLnTx/>
                <a:uFillTx/>
                <a:latin typeface="+mj-lt"/>
              </a:rPr>
              <a:t>Har haft </a:t>
            </a:r>
            <a:r>
              <a:rPr kumimoji="0" lang="da-DK" sz="1400" b="0" i="0" u="none" strike="noStrike" kern="1200" cap="none" spc="0" normalizeH="0" baseline="0" noProof="0" dirty="0" err="1" smtClean="0">
                <a:ln>
                  <a:noFill/>
                </a:ln>
                <a:solidFill>
                  <a:schemeClr val="bg1"/>
                </a:solidFill>
                <a:effectLst/>
                <a:uLnTx/>
                <a:uFillTx/>
                <a:latin typeface="+mj-lt"/>
              </a:rPr>
              <a:t>lænderygproblemer</a:t>
            </a:r>
            <a:r>
              <a:rPr kumimoji="0" lang="da-DK" sz="1400" b="0" i="0" u="none" strike="noStrike" kern="1200" cap="none" spc="0" normalizeH="0" noProof="0" dirty="0" smtClean="0">
                <a:ln>
                  <a:noFill/>
                </a:ln>
                <a:solidFill>
                  <a:schemeClr val="bg1"/>
                </a:solidFill>
                <a:effectLst/>
                <a:uLnTx/>
                <a:uFillTx/>
                <a:latin typeface="+mj-lt"/>
              </a:rPr>
              <a:t> i mange år.</a:t>
            </a:r>
            <a:endParaRPr kumimoji="0" lang="da-DK" sz="1400" b="0" i="0" u="none" strike="noStrike" kern="1200" cap="none" spc="0" normalizeH="0" baseline="0" noProof="0" dirty="0">
              <a:ln>
                <a:noFill/>
              </a:ln>
              <a:solidFill>
                <a:schemeClr val="bg1"/>
              </a:solidFill>
              <a:effectLst/>
              <a:uLnTx/>
              <a:uFillTx/>
              <a:latin typeface="+mj-lt"/>
            </a:endParaRPr>
          </a:p>
        </p:txBody>
      </p:sp>
      <p:grpSp>
        <p:nvGrpSpPr>
          <p:cNvPr id="37" name="Gruppe 36"/>
          <p:cNvGrpSpPr/>
          <p:nvPr/>
        </p:nvGrpSpPr>
        <p:grpSpPr>
          <a:xfrm>
            <a:off x="460800" y="4038954"/>
            <a:ext cx="962445" cy="1806824"/>
            <a:chOff x="460800" y="4038954"/>
            <a:chExt cx="962445" cy="1806824"/>
          </a:xfrm>
        </p:grpSpPr>
        <p:grpSp>
          <p:nvGrpSpPr>
            <p:cNvPr id="7" name="Gruppe 6"/>
            <p:cNvGrpSpPr/>
            <p:nvPr/>
          </p:nvGrpSpPr>
          <p:grpSpPr>
            <a:xfrm>
              <a:off x="460800" y="4038954"/>
              <a:ext cx="962445" cy="1806824"/>
              <a:chOff x="460800" y="4038954"/>
              <a:chExt cx="962445" cy="1806824"/>
            </a:xfrm>
          </p:grpSpPr>
          <p:sp>
            <p:nvSpPr>
              <p:cNvPr id="8" name="Ellipse 7">
                <a:extLst>
                  <a:ext uri="{FF2B5EF4-FFF2-40B4-BE49-F238E27FC236}">
                    <a16:creationId xmlns:a16="http://schemas.microsoft.com/office/drawing/2014/main" id="{0810BD10-A4BC-3C4E-AD46-5388047A5263}"/>
                  </a:ext>
                </a:extLst>
              </p:cNvPr>
              <p:cNvSpPr/>
              <p:nvPr/>
            </p:nvSpPr>
            <p:spPr>
              <a:xfrm>
                <a:off x="460800" y="40389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Ellipse 8">
                <a:extLst>
                  <a:ext uri="{FF2B5EF4-FFF2-40B4-BE49-F238E27FC236}">
                    <a16:creationId xmlns:a16="http://schemas.microsoft.com/office/drawing/2014/main" id="{0810BD10-A4BC-3C4E-AD46-5388047A5263}"/>
                  </a:ext>
                </a:extLst>
              </p:cNvPr>
              <p:cNvSpPr/>
              <p:nvPr/>
            </p:nvSpPr>
            <p:spPr>
              <a:xfrm>
                <a:off x="686790" y="40389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Ellipse 9">
                <a:extLst>
                  <a:ext uri="{FF2B5EF4-FFF2-40B4-BE49-F238E27FC236}">
                    <a16:creationId xmlns:a16="http://schemas.microsoft.com/office/drawing/2014/main" id="{0810BD10-A4BC-3C4E-AD46-5388047A5263}"/>
                  </a:ext>
                </a:extLst>
              </p:cNvPr>
              <p:cNvSpPr/>
              <p:nvPr/>
            </p:nvSpPr>
            <p:spPr>
              <a:xfrm>
                <a:off x="468171" y="4452515"/>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0810BD10-A4BC-3C4E-AD46-5388047A5263}"/>
                  </a:ext>
                </a:extLst>
              </p:cNvPr>
              <p:cNvSpPr/>
              <p:nvPr/>
            </p:nvSpPr>
            <p:spPr>
              <a:xfrm>
                <a:off x="472599"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0810BD10-A4BC-3C4E-AD46-5388047A5263}"/>
                  </a:ext>
                </a:extLst>
              </p:cNvPr>
              <p:cNvSpPr/>
              <p:nvPr/>
            </p:nvSpPr>
            <p:spPr>
              <a:xfrm>
                <a:off x="686790"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0810BD10-A4BC-3C4E-AD46-5388047A5263}"/>
                  </a:ext>
                </a:extLst>
              </p:cNvPr>
              <p:cNvSpPr/>
              <p:nvPr/>
            </p:nvSpPr>
            <p:spPr>
              <a:xfrm>
                <a:off x="472599" y="5283338"/>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0810BD10-A4BC-3C4E-AD46-5388047A5263}"/>
                  </a:ext>
                </a:extLst>
              </p:cNvPr>
              <p:cNvSpPr/>
              <p:nvPr/>
            </p:nvSpPr>
            <p:spPr>
              <a:xfrm>
                <a:off x="460800" y="56987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0810BD10-A4BC-3C4E-AD46-5388047A5263}"/>
                  </a:ext>
                </a:extLst>
              </p:cNvPr>
              <p:cNvSpPr/>
              <p:nvPr/>
            </p:nvSpPr>
            <p:spPr>
              <a:xfrm>
                <a:off x="676409" y="569768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21BAD507-B1A6-6044-BF42-BF43DCF3218D}"/>
                  </a:ext>
                </a:extLst>
              </p:cNvPr>
              <p:cNvSpPr/>
              <p:nvPr/>
            </p:nvSpPr>
            <p:spPr>
              <a:xfrm>
                <a:off x="1079584" y="4038954"/>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Ellipse 17">
                <a:extLst>
                  <a:ext uri="{FF2B5EF4-FFF2-40B4-BE49-F238E27FC236}">
                    <a16:creationId xmlns:a16="http://schemas.microsoft.com/office/drawing/2014/main" id="{21BAD507-B1A6-6044-BF42-BF43DCF3218D}"/>
                  </a:ext>
                </a:extLst>
              </p:cNvPr>
              <p:cNvSpPr/>
              <p:nvPr/>
            </p:nvSpPr>
            <p:spPr>
              <a:xfrm>
                <a:off x="1270274" y="4038954"/>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21BAD507-B1A6-6044-BF42-BF43DCF3218D}"/>
                  </a:ext>
                </a:extLst>
              </p:cNvPr>
              <p:cNvSpPr/>
              <p:nvPr/>
            </p:nvSpPr>
            <p:spPr>
              <a:xfrm>
                <a:off x="1077481" y="4444970"/>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Ellipse 20">
                <a:extLst>
                  <a:ext uri="{FF2B5EF4-FFF2-40B4-BE49-F238E27FC236}">
                    <a16:creationId xmlns:a16="http://schemas.microsoft.com/office/drawing/2014/main" id="{21BAD507-B1A6-6044-BF42-BF43DCF3218D}"/>
                  </a:ext>
                </a:extLst>
              </p:cNvPr>
              <p:cNvSpPr/>
              <p:nvPr/>
            </p:nvSpPr>
            <p:spPr>
              <a:xfrm>
                <a:off x="1261012" y="4442855"/>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Ellipse 22">
                <a:extLst>
                  <a:ext uri="{FF2B5EF4-FFF2-40B4-BE49-F238E27FC236}">
                    <a16:creationId xmlns:a16="http://schemas.microsoft.com/office/drawing/2014/main" id="{21BAD507-B1A6-6044-BF42-BF43DCF3218D}"/>
                  </a:ext>
                </a:extLst>
              </p:cNvPr>
              <p:cNvSpPr/>
              <p:nvPr/>
            </p:nvSpPr>
            <p:spPr>
              <a:xfrm>
                <a:off x="1089805" y="4883926"/>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Ellipse 23">
                <a:extLst>
                  <a:ext uri="{FF2B5EF4-FFF2-40B4-BE49-F238E27FC236}">
                    <a16:creationId xmlns:a16="http://schemas.microsoft.com/office/drawing/2014/main" id="{21BAD507-B1A6-6044-BF42-BF43DCF3218D}"/>
                  </a:ext>
                </a:extLst>
              </p:cNvPr>
              <p:cNvSpPr/>
              <p:nvPr/>
            </p:nvSpPr>
            <p:spPr>
              <a:xfrm>
                <a:off x="1274707" y="488039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Ellipse 24">
                <a:extLst>
                  <a:ext uri="{FF2B5EF4-FFF2-40B4-BE49-F238E27FC236}">
                    <a16:creationId xmlns:a16="http://schemas.microsoft.com/office/drawing/2014/main" id="{0810BD10-A4BC-3C4E-AD46-5388047A5263}"/>
                  </a:ext>
                </a:extLst>
              </p:cNvPr>
              <p:cNvSpPr/>
              <p:nvPr/>
            </p:nvSpPr>
            <p:spPr>
              <a:xfrm>
                <a:off x="676148" y="444659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Ellipse 25">
                <a:extLst>
                  <a:ext uri="{FF2B5EF4-FFF2-40B4-BE49-F238E27FC236}">
                    <a16:creationId xmlns:a16="http://schemas.microsoft.com/office/drawing/2014/main" id="{21BAD507-B1A6-6044-BF42-BF43DCF3218D}"/>
                  </a:ext>
                </a:extLst>
              </p:cNvPr>
              <p:cNvSpPr/>
              <p:nvPr/>
            </p:nvSpPr>
            <p:spPr>
              <a:xfrm>
                <a:off x="678479" y="528333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Ellipse 26">
                <a:extLst>
                  <a:ext uri="{FF2B5EF4-FFF2-40B4-BE49-F238E27FC236}">
                    <a16:creationId xmlns:a16="http://schemas.microsoft.com/office/drawing/2014/main" id="{21BAD507-B1A6-6044-BF42-BF43DCF3218D}"/>
                  </a:ext>
                </a:extLst>
              </p:cNvPr>
              <p:cNvSpPr/>
              <p:nvPr/>
            </p:nvSpPr>
            <p:spPr>
              <a:xfrm>
                <a:off x="889381" y="528333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Ellipse 27">
                <a:extLst>
                  <a:ext uri="{FF2B5EF4-FFF2-40B4-BE49-F238E27FC236}">
                    <a16:creationId xmlns:a16="http://schemas.microsoft.com/office/drawing/2014/main" id="{21BAD507-B1A6-6044-BF42-BF43DCF3218D}"/>
                  </a:ext>
                </a:extLst>
              </p:cNvPr>
              <p:cNvSpPr/>
              <p:nvPr/>
            </p:nvSpPr>
            <p:spPr>
              <a:xfrm>
                <a:off x="1084923" y="5280453"/>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Ellipse 28">
                <a:extLst>
                  <a:ext uri="{FF2B5EF4-FFF2-40B4-BE49-F238E27FC236}">
                    <a16:creationId xmlns:a16="http://schemas.microsoft.com/office/drawing/2014/main" id="{21BAD507-B1A6-6044-BF42-BF43DCF3218D}"/>
                  </a:ext>
                </a:extLst>
              </p:cNvPr>
              <p:cNvSpPr/>
              <p:nvPr/>
            </p:nvSpPr>
            <p:spPr>
              <a:xfrm>
                <a:off x="1279245" y="528333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Ellipse 30">
                <a:extLst>
                  <a:ext uri="{FF2B5EF4-FFF2-40B4-BE49-F238E27FC236}">
                    <a16:creationId xmlns:a16="http://schemas.microsoft.com/office/drawing/2014/main" id="{21BAD507-B1A6-6044-BF42-BF43DCF3218D}"/>
                  </a:ext>
                </a:extLst>
              </p:cNvPr>
              <p:cNvSpPr/>
              <p:nvPr/>
            </p:nvSpPr>
            <p:spPr>
              <a:xfrm>
                <a:off x="1066803" y="570177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Ellipse 31">
                <a:extLst>
                  <a:ext uri="{FF2B5EF4-FFF2-40B4-BE49-F238E27FC236}">
                    <a16:creationId xmlns:a16="http://schemas.microsoft.com/office/drawing/2014/main" id="{21BAD507-B1A6-6044-BF42-BF43DCF3218D}"/>
                  </a:ext>
                </a:extLst>
              </p:cNvPr>
              <p:cNvSpPr/>
              <p:nvPr/>
            </p:nvSpPr>
            <p:spPr>
              <a:xfrm>
                <a:off x="1270274" y="569473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4" name="Ellipse 33">
              <a:extLst>
                <a:ext uri="{FF2B5EF4-FFF2-40B4-BE49-F238E27FC236}">
                  <a16:creationId xmlns:a16="http://schemas.microsoft.com/office/drawing/2014/main" id="{0810BD10-A4BC-3C4E-AD46-5388047A5263}"/>
                </a:ext>
              </a:extLst>
            </p:cNvPr>
            <p:cNvSpPr/>
            <p:nvPr/>
          </p:nvSpPr>
          <p:spPr>
            <a:xfrm>
              <a:off x="876814" y="4452515"/>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Ellipse 34">
              <a:extLst>
                <a:ext uri="{FF2B5EF4-FFF2-40B4-BE49-F238E27FC236}">
                  <a16:creationId xmlns:a16="http://schemas.microsoft.com/office/drawing/2014/main" id="{0810BD10-A4BC-3C4E-AD46-5388047A5263}"/>
                </a:ext>
              </a:extLst>
            </p:cNvPr>
            <p:cNvSpPr/>
            <p:nvPr/>
          </p:nvSpPr>
          <p:spPr>
            <a:xfrm>
              <a:off x="884588" y="5696899"/>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aphicFrame>
        <p:nvGraphicFramePr>
          <p:cNvPr id="36" name="Tabel 35"/>
          <p:cNvGraphicFramePr>
            <a:graphicFrameLocks noGrp="1"/>
          </p:cNvGraphicFramePr>
          <p:nvPr>
            <p:extLst>
              <p:ext uri="{D42A27DB-BD31-4B8C-83A1-F6EECF244321}">
                <p14:modId xmlns:p14="http://schemas.microsoft.com/office/powerpoint/2010/main" val="2458462876"/>
              </p:ext>
            </p:extLst>
          </p:nvPr>
        </p:nvGraphicFramePr>
        <p:xfrm>
          <a:off x="1524933" y="3953297"/>
          <a:ext cx="2424450" cy="2135340"/>
        </p:xfrm>
        <a:graphic>
          <a:graphicData uri="http://schemas.openxmlformats.org/drawingml/2006/table">
            <a:tbl>
              <a:tblPr firstRow="1" bandRow="1">
                <a:tableStyleId>{5C22544A-7EE6-4342-B048-85BDC9FD1C3A}</a:tableStyleId>
              </a:tblPr>
              <a:tblGrid>
                <a:gridCol w="2424450">
                  <a:extLst>
                    <a:ext uri="{9D8B030D-6E8A-4147-A177-3AD203B41FA5}">
                      <a16:colId xmlns:a16="http://schemas.microsoft.com/office/drawing/2014/main" val="1540765339"/>
                    </a:ext>
                  </a:extLst>
                </a:gridCol>
              </a:tblGrid>
              <a:tr h="411915">
                <a:tc>
                  <a:txBody>
                    <a:bodyPr/>
                    <a:lstStyle/>
                    <a:p>
                      <a:r>
                        <a:rPr lang="da-DK" sz="1300" b="0" dirty="0" smtClean="0">
                          <a:solidFill>
                            <a:schemeClr val="tx2"/>
                          </a:solidFill>
                        </a:rPr>
                        <a:t>Fysisk helbred</a:t>
                      </a:r>
                      <a:endParaRPr lang="da-DK" sz="13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0188659"/>
                  </a:ext>
                </a:extLst>
              </a:tr>
              <a:tr h="411915">
                <a:tc>
                  <a:txBody>
                    <a:bodyPr/>
                    <a:lstStyle/>
                    <a:p>
                      <a:r>
                        <a:rPr lang="da-DK" sz="1300" b="0" dirty="0" smtClean="0">
                          <a:solidFill>
                            <a:schemeClr val="tx2"/>
                          </a:solidFill>
                        </a:rPr>
                        <a:t>Mentalt</a:t>
                      </a:r>
                      <a:r>
                        <a:rPr lang="da-DK" sz="1300" b="0" baseline="0" dirty="0" smtClean="0">
                          <a:solidFill>
                            <a:schemeClr val="tx2"/>
                          </a:solidFill>
                        </a:rPr>
                        <a:t> helbred</a:t>
                      </a:r>
                      <a:endParaRPr lang="da-DK" sz="1300" b="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67593"/>
                  </a:ext>
                </a:extLst>
              </a:tr>
              <a:tr h="411915">
                <a:tc>
                  <a:txBody>
                    <a:bodyPr/>
                    <a:lstStyle/>
                    <a:p>
                      <a:r>
                        <a:rPr lang="da-DK" sz="1300" b="0" dirty="0" smtClean="0">
                          <a:solidFill>
                            <a:schemeClr val="tx2"/>
                          </a:solidFill>
                        </a:rPr>
                        <a:t>Socialt netværk</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3768190"/>
                  </a:ext>
                </a:extLst>
              </a:tr>
              <a:tr h="411915">
                <a:tc>
                  <a:txBody>
                    <a:bodyPr/>
                    <a:lstStyle/>
                    <a:p>
                      <a:r>
                        <a:rPr lang="da-DK" sz="1300" b="0" dirty="0" smtClean="0">
                          <a:solidFill>
                            <a:schemeClr val="tx2"/>
                          </a:solidFill>
                        </a:rPr>
                        <a:t>Opsøgende ift. egen sundhed</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2369969"/>
                  </a:ext>
                </a:extLst>
              </a:tr>
              <a:tr h="411915">
                <a:tc>
                  <a:txBody>
                    <a:bodyPr/>
                    <a:lstStyle/>
                    <a:p>
                      <a:r>
                        <a:rPr lang="da-DK" sz="1300" b="0" dirty="0" smtClean="0">
                          <a:solidFill>
                            <a:schemeClr val="tx2"/>
                          </a:solidFill>
                        </a:rPr>
                        <a:t>Digitale</a:t>
                      </a:r>
                      <a:r>
                        <a:rPr lang="da-DK" sz="1300" b="0" baseline="0" dirty="0" smtClean="0">
                          <a:solidFill>
                            <a:schemeClr val="tx2"/>
                          </a:solidFill>
                        </a:rPr>
                        <a:t> kompetencer</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074542"/>
                  </a:ext>
                </a:extLst>
              </a:tr>
            </a:tbl>
          </a:graphicData>
        </a:graphic>
      </p:graphicFrame>
      <p:sp>
        <p:nvSpPr>
          <p:cNvPr id="38" name="Ellipse 37">
            <a:extLst>
              <a:ext uri="{FF2B5EF4-FFF2-40B4-BE49-F238E27FC236}">
                <a16:creationId xmlns:a16="http://schemas.microsoft.com/office/drawing/2014/main" id="{21BAD507-B1A6-6044-BF42-BF43DCF3218D}"/>
              </a:ext>
            </a:extLst>
          </p:cNvPr>
          <p:cNvSpPr/>
          <p:nvPr/>
        </p:nvSpPr>
        <p:spPr>
          <a:xfrm>
            <a:off x="889381" y="488039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Ellipse 38">
            <a:extLst>
              <a:ext uri="{FF2B5EF4-FFF2-40B4-BE49-F238E27FC236}">
                <a16:creationId xmlns:a16="http://schemas.microsoft.com/office/drawing/2014/main" id="{21BAD507-B1A6-6044-BF42-BF43DCF3218D}"/>
              </a:ext>
            </a:extLst>
          </p:cNvPr>
          <p:cNvSpPr/>
          <p:nvPr/>
        </p:nvSpPr>
        <p:spPr>
          <a:xfrm>
            <a:off x="889381" y="4038954"/>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3824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LEIF, 55 ÅR</a:t>
            </a:r>
            <a:br>
              <a:rPr lang="da-DK" dirty="0" smtClean="0"/>
            </a:br>
            <a:r>
              <a:rPr lang="da-DK" sz="2700" dirty="0" smtClean="0"/>
              <a:t>Fabriksarbejder</a:t>
            </a:r>
            <a:endParaRPr lang="da-DK" sz="2700" dirty="0"/>
          </a:p>
        </p:txBody>
      </p:sp>
      <p:sp>
        <p:nvSpPr>
          <p:cNvPr id="3" name="Pladsholder til indhold 2"/>
          <p:cNvSpPr>
            <a:spLocks noGrp="1"/>
          </p:cNvSpPr>
          <p:nvPr>
            <p:ph sz="half" idx="1"/>
          </p:nvPr>
        </p:nvSpPr>
        <p:spPr/>
        <p:txBody>
          <a:bodyPr/>
          <a:lstStyle/>
          <a:p>
            <a:pPr marL="0" indent="0">
              <a:buNone/>
            </a:pPr>
            <a:r>
              <a:rPr lang="da-DK" sz="1600" b="1" dirty="0" smtClean="0"/>
              <a:t>Ryggen bøvler</a:t>
            </a:r>
            <a:br>
              <a:rPr lang="da-DK" sz="1600" b="1" dirty="0" smtClean="0"/>
            </a:br>
            <a:r>
              <a:rPr lang="da-DK" sz="1600" dirty="0" smtClean="0"/>
              <a:t>Leif begyndte af få vrøvl med ryggen for omkring tyve år siden. Han har haft fysisk hårdt arbejde hele sit arbejdsliv. Han har altid været glad for at gå på arbejde og melder sig sjældent syg. Men de senere år er smerterne i ryggen taget til, og Leif må nu tage smertestillende piller de fleste dage for at kunne passe sit arbejde. Når han kommer hjem, har han brug for at hvile sig.</a:t>
            </a:r>
          </a:p>
          <a:p>
            <a:pPr marL="0" indent="0">
              <a:buNone/>
            </a:pPr>
            <a:r>
              <a:rPr lang="da-DK" sz="1600" b="1" dirty="0" smtClean="0"/>
              <a:t>Søger sjældent læge</a:t>
            </a:r>
            <a:r>
              <a:rPr lang="da-DK" sz="1600" dirty="0" smtClean="0"/>
              <a:t/>
            </a:r>
            <a:br>
              <a:rPr lang="da-DK" sz="1600" dirty="0" smtClean="0"/>
            </a:br>
            <a:r>
              <a:rPr lang="da-DK" sz="1600" dirty="0" smtClean="0"/>
              <a:t>Leif går sjældent til lægen med sine smerter. </a:t>
            </a:r>
            <a:r>
              <a:rPr lang="da-DK" sz="1600" i="1" dirty="0" smtClean="0"/>
              <a:t>”Hvad skulle lægen kunne gøre ved det?”, </a:t>
            </a:r>
            <a:r>
              <a:rPr lang="da-DK" sz="1600" dirty="0" smtClean="0"/>
              <a:t>tænker han. Generelt synes han ikke, at hans smerter kommer andre ved. Det er hans egen sag, hvordan han har det.</a:t>
            </a:r>
          </a:p>
        </p:txBody>
      </p:sp>
      <p:sp>
        <p:nvSpPr>
          <p:cNvPr id="4" name="Pladsholder til indhold 3"/>
          <p:cNvSpPr>
            <a:spLocks noGrp="1"/>
          </p:cNvSpPr>
          <p:nvPr>
            <p:ph sz="half" idx="2"/>
          </p:nvPr>
        </p:nvSpPr>
        <p:spPr/>
        <p:txBody>
          <a:bodyPr/>
          <a:lstStyle/>
          <a:p>
            <a:pPr marL="0" indent="0">
              <a:buNone/>
            </a:pPr>
            <a:r>
              <a:rPr lang="da-DK" sz="1600" b="1" dirty="0" smtClean="0"/>
              <a:t>Stærke vaner</a:t>
            </a:r>
            <a:br>
              <a:rPr lang="da-DK" sz="1600" b="1" dirty="0" smtClean="0"/>
            </a:br>
            <a:r>
              <a:rPr lang="da-DK" sz="1600" dirty="0" smtClean="0"/>
              <a:t>Efter at Leif blev skilt for fire år siden, </a:t>
            </a:r>
            <a:br>
              <a:rPr lang="da-DK" sz="1600" dirty="0" smtClean="0"/>
            </a:br>
            <a:r>
              <a:rPr lang="da-DK" sz="1600" dirty="0" smtClean="0"/>
              <a:t>er han begyndt at spise mere mad fra grillen og bevæge sig mindre. Hans voksne børn opfordrer ham tit til at leve sundere. Men han har svært ved at finde motivationen, fordi han egentlig godt kan lide den måde, han lever på. Han kan dog godt lide at gå en tur, når ryggen tillader det.</a:t>
            </a:r>
          </a:p>
          <a:p>
            <a:pPr marL="0" indent="0">
              <a:buNone/>
            </a:pPr>
            <a:r>
              <a:rPr lang="da-DK" sz="1600" b="1" dirty="0" smtClean="0"/>
              <a:t>Telefonen er mest til at holde kontakt</a:t>
            </a:r>
            <a:br>
              <a:rPr lang="da-DK" sz="1600" b="1" dirty="0" smtClean="0"/>
            </a:br>
            <a:r>
              <a:rPr lang="da-DK" sz="1600" dirty="0" smtClean="0"/>
              <a:t>Leif har en smartphone og har generelt ikke problemer med at begå sig digitalt. Men for ham er telefonen mest et redskab til kontakt med sine børn og nære bekendte. Han har kun de mest nødvendige </a:t>
            </a:r>
            <a:r>
              <a:rPr lang="da-DK" sz="1600" dirty="0" err="1" smtClean="0"/>
              <a:t>apps</a:t>
            </a:r>
            <a:r>
              <a:rPr lang="da-DK" sz="1600" dirty="0" smtClean="0"/>
              <a:t>.</a:t>
            </a:r>
            <a:r>
              <a:rPr lang="da-DK" sz="1600" b="1" dirty="0" smtClean="0"/>
              <a:t/>
            </a:r>
            <a:br>
              <a:rPr lang="da-DK" sz="1600" b="1" dirty="0" smtClean="0"/>
            </a:br>
            <a:endParaRPr lang="da-DK" sz="1600" b="1" dirty="0" smtClean="0"/>
          </a:p>
        </p:txBody>
      </p:sp>
      <p:sp>
        <p:nvSpPr>
          <p:cNvPr id="5" name="Ellipse 4">
            <a:extLst>
              <a:ext uri="{FF2B5EF4-FFF2-40B4-BE49-F238E27FC236}">
                <a16:creationId xmlns:a16="http://schemas.microsoft.com/office/drawing/2014/main" id="{0395C7CF-EFD9-DF42-AD77-095F972908E2}"/>
              </a:ext>
            </a:extLst>
          </p:cNvPr>
          <p:cNvSpPr/>
          <p:nvPr/>
        </p:nvSpPr>
        <p:spPr>
          <a:xfrm>
            <a:off x="8746836" y="116560"/>
            <a:ext cx="3352801" cy="376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dirty="0" smtClean="0">
                <a:solidFill>
                  <a:prstClr val="white"/>
                </a:solidFill>
                <a:latin typeface="+mj-lt"/>
              </a:rPr>
              <a:t>Søger ikke ret meget</a:t>
            </a:r>
            <a:br>
              <a:rPr lang="da-DK" sz="1400" b="1" dirty="0" smtClean="0">
                <a:solidFill>
                  <a:prstClr val="white"/>
                </a:solidFill>
                <a:latin typeface="+mj-lt"/>
              </a:rPr>
            </a:br>
            <a:endParaRPr lang="da-DK" sz="1400" b="1" dirty="0" smtClean="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i="0" u="none" strike="noStrike" kern="1200" cap="none" spc="0" normalizeH="0" baseline="0" noProof="0" dirty="0" smtClean="0">
                <a:ln>
                  <a:noFill/>
                </a:ln>
                <a:solidFill>
                  <a:prstClr val="white"/>
                </a:solidFill>
                <a:effectLst/>
                <a:uLnTx/>
                <a:uFillTx/>
                <a:latin typeface="+mj-lt"/>
              </a:rPr>
              <a:t>Leif søger</a:t>
            </a:r>
            <a:r>
              <a:rPr kumimoji="0" lang="da-DK" sz="1400" i="0" u="none" strike="noStrike" kern="1200" cap="none" spc="0" normalizeH="0" noProof="0" dirty="0" smtClean="0">
                <a:ln>
                  <a:noFill/>
                </a:ln>
                <a:solidFill>
                  <a:prstClr val="white"/>
                </a:solidFill>
                <a:effectLst/>
                <a:uLnTx/>
                <a:uFillTx/>
                <a:latin typeface="+mj-lt"/>
              </a:rPr>
              <a:t> sjældent viden om, hvad han kan gøre for at mindske sine smerter.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i="0" u="none" strike="noStrike" kern="1200" cap="none" spc="0" normalizeH="0" noProof="0" dirty="0" smtClean="0">
              <a:ln>
                <a:noFill/>
              </a:ln>
              <a:solidFill>
                <a:prstClr val="white"/>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aseline="0" dirty="0" smtClean="0">
                <a:solidFill>
                  <a:prstClr val="white"/>
                </a:solidFill>
                <a:latin typeface="+mj-lt"/>
              </a:rPr>
              <a:t>Han tænker dog</a:t>
            </a:r>
            <a:r>
              <a:rPr lang="da-DK" sz="1400" dirty="0" smtClean="0">
                <a:solidFill>
                  <a:prstClr val="white"/>
                </a:solidFill>
                <a:latin typeface="+mj-lt"/>
              </a:rPr>
              <a:t> ofte på, om han kan klare at blive i sit job indtil pensionsalderen. Han overvejer at tale med sin fagforening om hvilke muligheder, han har.</a:t>
            </a:r>
            <a:endParaRPr kumimoji="0" lang="da-DK" sz="1400" i="0" u="none" strike="noStrike" kern="1200" cap="none" spc="0" normalizeH="0" baseline="0" noProof="0" dirty="0">
              <a:ln>
                <a:noFill/>
              </a:ln>
              <a:solidFill>
                <a:prstClr val="white"/>
              </a:solidFill>
              <a:effectLst/>
              <a:uLnTx/>
              <a:uFillTx/>
              <a:latin typeface="+mj-lt"/>
            </a:endParaRPr>
          </a:p>
        </p:txBody>
      </p:sp>
    </p:spTree>
    <p:extLst>
      <p:ext uri="{BB962C8B-B14F-4D97-AF65-F5344CB8AC3E}">
        <p14:creationId xmlns:p14="http://schemas.microsoft.com/office/powerpoint/2010/main" val="3721775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LISE 45 ÅR</a:t>
            </a:r>
            <a:br>
              <a:rPr lang="da-DK" dirty="0" smtClean="0"/>
            </a:br>
            <a:r>
              <a:rPr lang="da-DK" sz="2700" dirty="0" smtClean="0"/>
              <a:t>Ergoterapeut</a:t>
            </a:r>
            <a:endParaRPr lang="da-DK" dirty="0"/>
          </a:p>
        </p:txBody>
      </p:sp>
      <p:sp>
        <p:nvSpPr>
          <p:cNvPr id="3" name="Pladsholder til indhold 2"/>
          <p:cNvSpPr>
            <a:spLocks noGrp="1"/>
          </p:cNvSpPr>
          <p:nvPr>
            <p:ph sz="half" idx="1"/>
          </p:nvPr>
        </p:nvSpPr>
        <p:spPr>
          <a:xfrm>
            <a:off x="460799" y="1998000"/>
            <a:ext cx="5967709" cy="4437188"/>
          </a:xfrm>
        </p:spPr>
        <p:txBody>
          <a:bodyPr/>
          <a:lstStyle/>
          <a:p>
            <a:pPr marL="0" indent="0">
              <a:buNone/>
            </a:pPr>
            <a:r>
              <a:rPr lang="da-DK" i="1" dirty="0" smtClean="0"/>
              <a:t>”</a:t>
            </a:r>
            <a:r>
              <a:rPr lang="da-DK" i="1" dirty="0" smtClean="0">
                <a:latin typeface="Georgia" panose="02040502050405020303" pitchFamily="18" charset="0"/>
              </a:rPr>
              <a:t>Jeg prøver at gøre det, jeg har lyst til. Jeg vil ikke være ”den gigtramte Lise”. Det skal ikke være det, jeg bliver set som”. </a:t>
            </a:r>
            <a:endParaRPr lang="da-DK" i="1" dirty="0"/>
          </a:p>
        </p:txBody>
      </p:sp>
      <p:pic>
        <p:nvPicPr>
          <p:cNvPr id="5" name="Pladsholder til indhold 4">
            <a:extLst>
              <a:ext uri="{FF2B5EF4-FFF2-40B4-BE49-F238E27FC236}">
                <a16:creationId xmlns:a16="http://schemas.microsoft.com/office/drawing/2014/main" id="{534EFAC9-B634-384D-9AAC-C3EF700818FD}"/>
              </a:ext>
            </a:extLst>
          </p:cNvPr>
          <p:cNvPicPr>
            <a:picLocks noGrp="1" noChangeAspect="1"/>
          </p:cNvPicPr>
          <p:nvPr>
            <p:ph sz="half" idx="2"/>
          </p:nvPr>
        </p:nvPicPr>
        <p:blipFill>
          <a:blip r:embed="rId2"/>
          <a:stretch>
            <a:fillRect/>
          </a:stretch>
        </p:blipFill>
        <p:spPr>
          <a:xfrm>
            <a:off x="6895777" y="0"/>
            <a:ext cx="5296223" cy="6845459"/>
          </a:xfrm>
          <a:prstGeom prst="rect">
            <a:avLst/>
          </a:prstGeom>
          <a:solidFill>
            <a:schemeClr val="accent3"/>
          </a:solidFill>
          <a:ln>
            <a:solidFill>
              <a:schemeClr val="tx1"/>
            </a:solidFill>
          </a:ln>
        </p:spPr>
      </p:pic>
      <p:sp>
        <p:nvSpPr>
          <p:cNvPr id="6" name="Ellipse 5">
            <a:extLst>
              <a:ext uri="{FF2B5EF4-FFF2-40B4-BE49-F238E27FC236}">
                <a16:creationId xmlns:a16="http://schemas.microsoft.com/office/drawing/2014/main" id="{0395C7CF-EFD9-DF42-AD77-095F972908E2}"/>
              </a:ext>
            </a:extLst>
          </p:cNvPr>
          <p:cNvSpPr/>
          <p:nvPr/>
        </p:nvSpPr>
        <p:spPr>
          <a:xfrm>
            <a:off x="4472131" y="3389746"/>
            <a:ext cx="3147869" cy="317731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white"/>
                </a:solidFill>
                <a:effectLst/>
                <a:uLnTx/>
                <a:uFillTx/>
                <a:latin typeface="+mj-lt"/>
              </a:rPr>
              <a:t/>
            </a:r>
            <a:br>
              <a:rPr kumimoji="0" lang="da-DK" sz="1400" b="1" i="0" u="none" strike="noStrike" kern="1200" cap="none" spc="0" normalizeH="0" baseline="0" noProof="0" dirty="0" smtClean="0">
                <a:ln>
                  <a:noFill/>
                </a:ln>
                <a:solidFill>
                  <a:prstClr val="white"/>
                </a:solidFill>
                <a:effectLst/>
                <a:uLnTx/>
                <a:uFillTx/>
                <a:latin typeface="+mj-lt"/>
              </a:rPr>
            </a:br>
            <a:r>
              <a:rPr kumimoji="0" lang="da-DK" sz="1400" b="1" i="0" u="none" strike="noStrike" kern="1200" cap="none" spc="0" normalizeH="0" baseline="0" noProof="0" dirty="0" smtClean="0">
                <a:ln>
                  <a:noFill/>
                </a:ln>
                <a:solidFill>
                  <a:prstClr val="white"/>
                </a:solidFill>
                <a:effectLst/>
                <a:uLnTx/>
                <a:uFillTx/>
                <a:latin typeface="+mj-lt"/>
              </a:rPr>
              <a:t>Livssituation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smtClean="0">
                <a:ln>
                  <a:noFill/>
                </a:ln>
                <a:solidFill>
                  <a:prstClr val="white"/>
                </a:solidFill>
                <a:effectLst/>
                <a:uLnTx/>
                <a:uFillTx/>
                <a:latin typeface="+mj-lt"/>
              </a:rPr>
              <a:t>Bor i</a:t>
            </a:r>
            <a:r>
              <a:rPr kumimoji="0" lang="da-DK" sz="1400" b="0" i="0" u="none" strike="noStrike" kern="1200" cap="none" spc="0" normalizeH="0" noProof="0" dirty="0" smtClean="0">
                <a:ln>
                  <a:noFill/>
                </a:ln>
                <a:solidFill>
                  <a:prstClr val="white"/>
                </a:solidFill>
                <a:effectLst/>
                <a:uLnTx/>
                <a:uFillTx/>
                <a:latin typeface="+mj-lt"/>
              </a:rPr>
              <a:t> hus i større østjysk by med sin mand og to børn.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baseline="0"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smtClean="0">
                <a:solidFill>
                  <a:prstClr val="white"/>
                </a:solidFill>
                <a:latin typeface="+mj-lt"/>
              </a:rPr>
              <a:t>Arbejder fuld tid som ergoterapeut i kommune.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baseline="0"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smtClean="0">
                <a:solidFill>
                  <a:prstClr val="white"/>
                </a:solidFill>
                <a:latin typeface="+mj-lt"/>
              </a:rPr>
              <a:t>Er nyligt diagnosticeret med slidgigt i skuldre og nakke.</a:t>
            </a:r>
            <a:endParaRPr lang="da-DK" baseline="0"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8" name="Gruppe 7"/>
          <p:cNvGrpSpPr/>
          <p:nvPr/>
        </p:nvGrpSpPr>
        <p:grpSpPr>
          <a:xfrm>
            <a:off x="528026" y="3982878"/>
            <a:ext cx="957907" cy="1803836"/>
            <a:chOff x="460800" y="4038954"/>
            <a:chExt cx="957907" cy="1803836"/>
          </a:xfrm>
        </p:grpSpPr>
        <p:grpSp>
          <p:nvGrpSpPr>
            <p:cNvPr id="9" name="Gruppe 8"/>
            <p:cNvGrpSpPr/>
            <p:nvPr/>
          </p:nvGrpSpPr>
          <p:grpSpPr>
            <a:xfrm>
              <a:off x="460800" y="4038954"/>
              <a:ext cx="957907" cy="1803836"/>
              <a:chOff x="460800" y="4038954"/>
              <a:chExt cx="957907" cy="1803836"/>
            </a:xfrm>
          </p:grpSpPr>
          <p:sp>
            <p:nvSpPr>
              <p:cNvPr id="13" name="Ellipse 12">
                <a:extLst>
                  <a:ext uri="{FF2B5EF4-FFF2-40B4-BE49-F238E27FC236}">
                    <a16:creationId xmlns:a16="http://schemas.microsoft.com/office/drawing/2014/main" id="{0810BD10-A4BC-3C4E-AD46-5388047A5263}"/>
                  </a:ext>
                </a:extLst>
              </p:cNvPr>
              <p:cNvSpPr/>
              <p:nvPr/>
            </p:nvSpPr>
            <p:spPr>
              <a:xfrm>
                <a:off x="460800" y="40389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0810BD10-A4BC-3C4E-AD46-5388047A5263}"/>
                  </a:ext>
                </a:extLst>
              </p:cNvPr>
              <p:cNvSpPr/>
              <p:nvPr/>
            </p:nvSpPr>
            <p:spPr>
              <a:xfrm>
                <a:off x="686790" y="40389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0810BD10-A4BC-3C4E-AD46-5388047A5263}"/>
                  </a:ext>
                </a:extLst>
              </p:cNvPr>
              <p:cNvSpPr/>
              <p:nvPr/>
            </p:nvSpPr>
            <p:spPr>
              <a:xfrm>
                <a:off x="468171" y="4452515"/>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0810BD10-A4BC-3C4E-AD46-5388047A5263}"/>
                  </a:ext>
                </a:extLst>
              </p:cNvPr>
              <p:cNvSpPr/>
              <p:nvPr/>
            </p:nvSpPr>
            <p:spPr>
              <a:xfrm>
                <a:off x="472599"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0810BD10-A4BC-3C4E-AD46-5388047A5263}"/>
                  </a:ext>
                </a:extLst>
              </p:cNvPr>
              <p:cNvSpPr/>
              <p:nvPr/>
            </p:nvSpPr>
            <p:spPr>
              <a:xfrm>
                <a:off x="686790"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Ellipse 17">
                <a:extLst>
                  <a:ext uri="{FF2B5EF4-FFF2-40B4-BE49-F238E27FC236}">
                    <a16:creationId xmlns:a16="http://schemas.microsoft.com/office/drawing/2014/main" id="{0810BD10-A4BC-3C4E-AD46-5388047A5263}"/>
                  </a:ext>
                </a:extLst>
              </p:cNvPr>
              <p:cNvSpPr/>
              <p:nvPr/>
            </p:nvSpPr>
            <p:spPr>
              <a:xfrm>
                <a:off x="472599" y="5283338"/>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0810BD10-A4BC-3C4E-AD46-5388047A5263}"/>
                  </a:ext>
                </a:extLst>
              </p:cNvPr>
              <p:cNvSpPr/>
              <p:nvPr/>
            </p:nvSpPr>
            <p:spPr>
              <a:xfrm>
                <a:off x="460800" y="56987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0810BD10-A4BC-3C4E-AD46-5388047A5263}"/>
                  </a:ext>
                </a:extLst>
              </p:cNvPr>
              <p:cNvSpPr/>
              <p:nvPr/>
            </p:nvSpPr>
            <p:spPr>
              <a:xfrm>
                <a:off x="676409" y="569768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21BAD507-B1A6-6044-BF42-BF43DCF3218D}"/>
                  </a:ext>
                </a:extLst>
              </p:cNvPr>
              <p:cNvSpPr/>
              <p:nvPr/>
            </p:nvSpPr>
            <p:spPr>
              <a:xfrm>
                <a:off x="1270274" y="4038954"/>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Ellipse 22">
                <a:extLst>
                  <a:ext uri="{FF2B5EF4-FFF2-40B4-BE49-F238E27FC236}">
                    <a16:creationId xmlns:a16="http://schemas.microsoft.com/office/drawing/2014/main" id="{21BAD507-B1A6-6044-BF42-BF43DCF3218D}"/>
                  </a:ext>
                </a:extLst>
              </p:cNvPr>
              <p:cNvSpPr/>
              <p:nvPr/>
            </p:nvSpPr>
            <p:spPr>
              <a:xfrm>
                <a:off x="1077481" y="4444970"/>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Ellipse 23">
                <a:extLst>
                  <a:ext uri="{FF2B5EF4-FFF2-40B4-BE49-F238E27FC236}">
                    <a16:creationId xmlns:a16="http://schemas.microsoft.com/office/drawing/2014/main" id="{21BAD507-B1A6-6044-BF42-BF43DCF3218D}"/>
                  </a:ext>
                </a:extLst>
              </p:cNvPr>
              <p:cNvSpPr/>
              <p:nvPr/>
            </p:nvSpPr>
            <p:spPr>
              <a:xfrm>
                <a:off x="1261012" y="4442855"/>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Ellipse 24">
                <a:extLst>
                  <a:ext uri="{FF2B5EF4-FFF2-40B4-BE49-F238E27FC236}">
                    <a16:creationId xmlns:a16="http://schemas.microsoft.com/office/drawing/2014/main" id="{0810BD10-A4BC-3C4E-AD46-5388047A5263}"/>
                  </a:ext>
                </a:extLst>
              </p:cNvPr>
              <p:cNvSpPr/>
              <p:nvPr/>
            </p:nvSpPr>
            <p:spPr>
              <a:xfrm>
                <a:off x="884588"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Ellipse 26">
                <a:extLst>
                  <a:ext uri="{FF2B5EF4-FFF2-40B4-BE49-F238E27FC236}">
                    <a16:creationId xmlns:a16="http://schemas.microsoft.com/office/drawing/2014/main" id="{21BAD507-B1A6-6044-BF42-BF43DCF3218D}"/>
                  </a:ext>
                </a:extLst>
              </p:cNvPr>
              <p:cNvSpPr/>
              <p:nvPr/>
            </p:nvSpPr>
            <p:spPr>
              <a:xfrm>
                <a:off x="1274707" y="488039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Ellipse 27">
                <a:extLst>
                  <a:ext uri="{FF2B5EF4-FFF2-40B4-BE49-F238E27FC236}">
                    <a16:creationId xmlns:a16="http://schemas.microsoft.com/office/drawing/2014/main" id="{0810BD10-A4BC-3C4E-AD46-5388047A5263}"/>
                  </a:ext>
                </a:extLst>
              </p:cNvPr>
              <p:cNvSpPr/>
              <p:nvPr/>
            </p:nvSpPr>
            <p:spPr>
              <a:xfrm>
                <a:off x="676148" y="444659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Ellipse 33">
                <a:extLst>
                  <a:ext uri="{FF2B5EF4-FFF2-40B4-BE49-F238E27FC236}">
                    <a16:creationId xmlns:a16="http://schemas.microsoft.com/office/drawing/2014/main" id="{21BAD507-B1A6-6044-BF42-BF43DCF3218D}"/>
                  </a:ext>
                </a:extLst>
              </p:cNvPr>
              <p:cNvSpPr/>
              <p:nvPr/>
            </p:nvSpPr>
            <p:spPr>
              <a:xfrm>
                <a:off x="1270274" y="569473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Ellipse 9">
              <a:extLst>
                <a:ext uri="{FF2B5EF4-FFF2-40B4-BE49-F238E27FC236}">
                  <a16:creationId xmlns:a16="http://schemas.microsoft.com/office/drawing/2014/main" id="{0810BD10-A4BC-3C4E-AD46-5388047A5263}"/>
                </a:ext>
              </a:extLst>
            </p:cNvPr>
            <p:cNvSpPr/>
            <p:nvPr/>
          </p:nvSpPr>
          <p:spPr>
            <a:xfrm>
              <a:off x="899306" y="40473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0810BD10-A4BC-3C4E-AD46-5388047A5263}"/>
                </a:ext>
              </a:extLst>
            </p:cNvPr>
            <p:cNvSpPr/>
            <p:nvPr/>
          </p:nvSpPr>
          <p:spPr>
            <a:xfrm>
              <a:off x="876814" y="4452515"/>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0810BD10-A4BC-3C4E-AD46-5388047A5263}"/>
                </a:ext>
              </a:extLst>
            </p:cNvPr>
            <p:cNvSpPr/>
            <p:nvPr/>
          </p:nvSpPr>
          <p:spPr>
            <a:xfrm>
              <a:off x="884588" y="5696899"/>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aphicFrame>
        <p:nvGraphicFramePr>
          <p:cNvPr id="35" name="Tabel 34"/>
          <p:cNvGraphicFramePr>
            <a:graphicFrameLocks noGrp="1"/>
          </p:cNvGraphicFramePr>
          <p:nvPr>
            <p:extLst>
              <p:ext uri="{D42A27DB-BD31-4B8C-83A1-F6EECF244321}">
                <p14:modId xmlns:p14="http://schemas.microsoft.com/office/powerpoint/2010/main" val="3785044292"/>
              </p:ext>
            </p:extLst>
          </p:nvPr>
        </p:nvGraphicFramePr>
        <p:xfrm>
          <a:off x="1575562" y="3938534"/>
          <a:ext cx="2424450" cy="2135340"/>
        </p:xfrm>
        <a:graphic>
          <a:graphicData uri="http://schemas.openxmlformats.org/drawingml/2006/table">
            <a:tbl>
              <a:tblPr firstRow="1" bandRow="1">
                <a:tableStyleId>{5C22544A-7EE6-4342-B048-85BDC9FD1C3A}</a:tableStyleId>
              </a:tblPr>
              <a:tblGrid>
                <a:gridCol w="2424450">
                  <a:extLst>
                    <a:ext uri="{9D8B030D-6E8A-4147-A177-3AD203B41FA5}">
                      <a16:colId xmlns:a16="http://schemas.microsoft.com/office/drawing/2014/main" val="3856001274"/>
                    </a:ext>
                  </a:extLst>
                </a:gridCol>
              </a:tblGrid>
              <a:tr h="411915">
                <a:tc>
                  <a:txBody>
                    <a:bodyPr/>
                    <a:lstStyle/>
                    <a:p>
                      <a:r>
                        <a:rPr lang="da-DK" sz="1300" b="0" dirty="0" smtClean="0">
                          <a:solidFill>
                            <a:schemeClr val="tx2"/>
                          </a:solidFill>
                        </a:rPr>
                        <a:t>Fysisk helbred</a:t>
                      </a:r>
                      <a:endParaRPr lang="da-DK" sz="13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9668609"/>
                  </a:ext>
                </a:extLst>
              </a:tr>
              <a:tr h="411915">
                <a:tc>
                  <a:txBody>
                    <a:bodyPr/>
                    <a:lstStyle/>
                    <a:p>
                      <a:r>
                        <a:rPr lang="da-DK" sz="1300" b="0" dirty="0" smtClean="0">
                          <a:solidFill>
                            <a:schemeClr val="tx2"/>
                          </a:solidFill>
                        </a:rPr>
                        <a:t>Mentalt</a:t>
                      </a:r>
                      <a:r>
                        <a:rPr lang="da-DK" sz="1300" b="0" baseline="0" dirty="0" smtClean="0">
                          <a:solidFill>
                            <a:schemeClr val="tx2"/>
                          </a:solidFill>
                        </a:rPr>
                        <a:t> helbred</a:t>
                      </a:r>
                      <a:endParaRPr lang="da-DK" sz="1300" b="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7535534"/>
                  </a:ext>
                </a:extLst>
              </a:tr>
              <a:tr h="411915">
                <a:tc>
                  <a:txBody>
                    <a:bodyPr/>
                    <a:lstStyle/>
                    <a:p>
                      <a:r>
                        <a:rPr lang="da-DK" sz="1300" b="0" dirty="0" smtClean="0">
                          <a:solidFill>
                            <a:schemeClr val="tx2"/>
                          </a:solidFill>
                        </a:rPr>
                        <a:t>Socialt netværk</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3720435"/>
                  </a:ext>
                </a:extLst>
              </a:tr>
              <a:tr h="411915">
                <a:tc>
                  <a:txBody>
                    <a:bodyPr/>
                    <a:lstStyle/>
                    <a:p>
                      <a:r>
                        <a:rPr lang="da-DK" sz="1300" b="0" dirty="0" smtClean="0">
                          <a:solidFill>
                            <a:schemeClr val="tx2"/>
                          </a:solidFill>
                        </a:rPr>
                        <a:t>Opsøgende ift. egen sundhed</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8993478"/>
                  </a:ext>
                </a:extLst>
              </a:tr>
              <a:tr h="411915">
                <a:tc>
                  <a:txBody>
                    <a:bodyPr/>
                    <a:lstStyle/>
                    <a:p>
                      <a:r>
                        <a:rPr lang="da-DK" sz="1300" b="0" dirty="0" smtClean="0">
                          <a:solidFill>
                            <a:schemeClr val="tx2"/>
                          </a:solidFill>
                        </a:rPr>
                        <a:t>Digitale</a:t>
                      </a:r>
                      <a:r>
                        <a:rPr lang="da-DK" sz="1300" b="0" baseline="0" dirty="0" smtClean="0">
                          <a:solidFill>
                            <a:schemeClr val="tx2"/>
                          </a:solidFill>
                        </a:rPr>
                        <a:t> kompetencer</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1241775"/>
                  </a:ext>
                </a:extLst>
              </a:tr>
            </a:tbl>
          </a:graphicData>
        </a:graphic>
      </p:graphicFrame>
      <p:sp>
        <p:nvSpPr>
          <p:cNvPr id="37" name="Ellipse 36">
            <a:extLst>
              <a:ext uri="{FF2B5EF4-FFF2-40B4-BE49-F238E27FC236}">
                <a16:creationId xmlns:a16="http://schemas.microsoft.com/office/drawing/2014/main" id="{0810BD10-A4BC-3C4E-AD46-5388047A5263}"/>
              </a:ext>
            </a:extLst>
          </p:cNvPr>
          <p:cNvSpPr/>
          <p:nvPr/>
        </p:nvSpPr>
        <p:spPr>
          <a:xfrm>
            <a:off x="1159468" y="3992598"/>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Ellipse 37">
            <a:extLst>
              <a:ext uri="{FF2B5EF4-FFF2-40B4-BE49-F238E27FC236}">
                <a16:creationId xmlns:a16="http://schemas.microsoft.com/office/drawing/2014/main" id="{0810BD10-A4BC-3C4E-AD46-5388047A5263}"/>
              </a:ext>
            </a:extLst>
          </p:cNvPr>
          <p:cNvSpPr/>
          <p:nvPr/>
        </p:nvSpPr>
        <p:spPr>
          <a:xfrm>
            <a:off x="1151094" y="4824322"/>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Ellipse 38">
            <a:extLst>
              <a:ext uri="{FF2B5EF4-FFF2-40B4-BE49-F238E27FC236}">
                <a16:creationId xmlns:a16="http://schemas.microsoft.com/office/drawing/2014/main" id="{0810BD10-A4BC-3C4E-AD46-5388047A5263}"/>
              </a:ext>
            </a:extLst>
          </p:cNvPr>
          <p:cNvSpPr/>
          <p:nvPr/>
        </p:nvSpPr>
        <p:spPr>
          <a:xfrm>
            <a:off x="737712" y="522700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Ellipse 39">
            <a:extLst>
              <a:ext uri="{FF2B5EF4-FFF2-40B4-BE49-F238E27FC236}">
                <a16:creationId xmlns:a16="http://schemas.microsoft.com/office/drawing/2014/main" id="{0810BD10-A4BC-3C4E-AD46-5388047A5263}"/>
              </a:ext>
            </a:extLst>
          </p:cNvPr>
          <p:cNvSpPr/>
          <p:nvPr/>
        </p:nvSpPr>
        <p:spPr>
          <a:xfrm>
            <a:off x="929653" y="522240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Ellipse 40">
            <a:extLst>
              <a:ext uri="{FF2B5EF4-FFF2-40B4-BE49-F238E27FC236}">
                <a16:creationId xmlns:a16="http://schemas.microsoft.com/office/drawing/2014/main" id="{0810BD10-A4BC-3C4E-AD46-5388047A5263}"/>
              </a:ext>
            </a:extLst>
          </p:cNvPr>
          <p:cNvSpPr/>
          <p:nvPr/>
        </p:nvSpPr>
        <p:spPr>
          <a:xfrm>
            <a:off x="1144707" y="5232906"/>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Ellipse 41">
            <a:extLst>
              <a:ext uri="{FF2B5EF4-FFF2-40B4-BE49-F238E27FC236}">
                <a16:creationId xmlns:a16="http://schemas.microsoft.com/office/drawing/2014/main" id="{0810BD10-A4BC-3C4E-AD46-5388047A5263}"/>
              </a:ext>
            </a:extLst>
          </p:cNvPr>
          <p:cNvSpPr/>
          <p:nvPr/>
        </p:nvSpPr>
        <p:spPr>
          <a:xfrm>
            <a:off x="1337500" y="5231492"/>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Ellipse 42">
            <a:extLst>
              <a:ext uri="{FF2B5EF4-FFF2-40B4-BE49-F238E27FC236}">
                <a16:creationId xmlns:a16="http://schemas.microsoft.com/office/drawing/2014/main" id="{0810BD10-A4BC-3C4E-AD46-5388047A5263}"/>
              </a:ext>
            </a:extLst>
          </p:cNvPr>
          <p:cNvSpPr/>
          <p:nvPr/>
        </p:nvSpPr>
        <p:spPr>
          <a:xfrm>
            <a:off x="1151450" y="564646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4474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LISE 45 ÅR</a:t>
            </a:r>
            <a:br>
              <a:rPr lang="da-DK" dirty="0" smtClean="0"/>
            </a:br>
            <a:r>
              <a:rPr lang="da-DK" sz="2700" dirty="0" smtClean="0"/>
              <a:t>Ergoterapeut</a:t>
            </a:r>
            <a:endParaRPr lang="da-DK" dirty="0"/>
          </a:p>
        </p:txBody>
      </p:sp>
      <p:sp>
        <p:nvSpPr>
          <p:cNvPr id="3" name="Pladsholder til indhold 2"/>
          <p:cNvSpPr>
            <a:spLocks noGrp="1"/>
          </p:cNvSpPr>
          <p:nvPr>
            <p:ph sz="half" idx="1"/>
          </p:nvPr>
        </p:nvSpPr>
        <p:spPr>
          <a:xfrm>
            <a:off x="460800" y="1843813"/>
            <a:ext cx="4050875" cy="5049571"/>
          </a:xfrm>
        </p:spPr>
        <p:txBody>
          <a:bodyPr/>
          <a:lstStyle/>
          <a:p>
            <a:pPr marL="0" indent="0">
              <a:buNone/>
            </a:pPr>
            <a:r>
              <a:rPr lang="da-DK" sz="1600" b="1" dirty="0" smtClean="0"/>
              <a:t>Gigt i et aktivt liv</a:t>
            </a:r>
            <a:br>
              <a:rPr lang="da-DK" sz="1600" b="1" dirty="0" smtClean="0"/>
            </a:br>
            <a:r>
              <a:rPr lang="da-DK" sz="1600" dirty="0" smtClean="0"/>
              <a:t>Lise har altid været en arbejdshest og holder af at have et aktivt liv med familie, venner og rejser. Hun har også altid været meget glad for fitness, svømning, cykling og motion generelt. I løbet af de seneste år er smerterne kommet snigende i skulder og nakke. Sidste år fik Lise en MR-scanning, som viste, at hun havde moderat slidgigt.</a:t>
            </a:r>
          </a:p>
          <a:p>
            <a:pPr marL="0" indent="0">
              <a:buNone/>
            </a:pPr>
            <a:r>
              <a:rPr lang="da-DK" sz="1600" b="1" dirty="0" smtClean="0"/>
              <a:t>Vil ikke tages hensyn til</a:t>
            </a:r>
            <a:br>
              <a:rPr lang="da-DK" sz="1600" b="1" dirty="0" smtClean="0"/>
            </a:br>
            <a:r>
              <a:rPr lang="da-DK" sz="1600" dirty="0" smtClean="0"/>
              <a:t>Smerterne forhindrer dog ikke Lise i at passe sit arbejde. Når smerterne er slemme, har hun en aftale med sin chef om, at hun må tage et hvil i løbet af arbejdsdagen. Men ellers er der ikke mange som ved, at Lise har smerter. Hun vil ikke have, at der bliver taget for</a:t>
            </a:r>
          </a:p>
          <a:p>
            <a:pPr marL="0" indent="0">
              <a:buNone/>
            </a:pPr>
            <a:endParaRPr lang="da-DK" sz="1600" dirty="0"/>
          </a:p>
        </p:txBody>
      </p:sp>
      <p:sp>
        <p:nvSpPr>
          <p:cNvPr id="4" name="Pladsholder til indhold 3"/>
          <p:cNvSpPr>
            <a:spLocks noGrp="1"/>
          </p:cNvSpPr>
          <p:nvPr>
            <p:ph sz="half" idx="2"/>
          </p:nvPr>
        </p:nvSpPr>
        <p:spPr>
          <a:xfrm>
            <a:off x="4783017" y="1843813"/>
            <a:ext cx="4049834" cy="4437188"/>
          </a:xfrm>
        </p:spPr>
        <p:txBody>
          <a:bodyPr/>
          <a:lstStyle/>
          <a:p>
            <a:pPr marL="0" indent="0">
              <a:buNone/>
            </a:pPr>
            <a:r>
              <a:rPr lang="da-DK" sz="1600" dirty="0"/>
              <a:t>meget hensyn til hende. Hun vil ikke være ”den gigtramte”.</a:t>
            </a:r>
            <a:endParaRPr lang="da-DK" sz="1600" b="1" i="1" dirty="0" smtClean="0"/>
          </a:p>
          <a:p>
            <a:pPr marL="0" indent="0">
              <a:buNone/>
            </a:pPr>
            <a:r>
              <a:rPr lang="da-DK" sz="1600" b="1" i="1" dirty="0" smtClean="0"/>
              <a:t>”Motion er min medicin”</a:t>
            </a:r>
            <a:br>
              <a:rPr lang="da-DK" sz="1600" b="1" i="1" dirty="0" smtClean="0"/>
            </a:br>
            <a:r>
              <a:rPr lang="da-DK" sz="1600" dirty="0" smtClean="0"/>
              <a:t>Lise forsøger at holde sit indtag af smertestillende medicin på et minimum. I stedet dyrker hun så meget motion som muligt. Hun oplever, at det hjælper på både smerterne og den stress, som nogle gange opstår, når smerterne presser hende i hverdagen.</a:t>
            </a:r>
          </a:p>
          <a:p>
            <a:pPr marL="0" indent="0">
              <a:buNone/>
            </a:pPr>
            <a:r>
              <a:rPr lang="da-DK" sz="1600" dirty="0" smtClean="0"/>
              <a:t>Lise søger selv meget viden om sine smerter på nettet, og hun er altid interesseret i evidensbaserede tilgange og gode råd. Hun bruger både sin computer og smartphone som en naturlig del af, hvordan hun holder styr på hverdagen. </a:t>
            </a:r>
            <a:r>
              <a:rPr lang="da-DK" sz="1600" b="1" dirty="0" smtClean="0"/>
              <a:t/>
            </a:r>
            <a:br>
              <a:rPr lang="da-DK" sz="1600" b="1" dirty="0" smtClean="0"/>
            </a:br>
            <a:endParaRPr lang="da-DK" sz="1600" b="1" dirty="0" smtClean="0"/>
          </a:p>
        </p:txBody>
      </p:sp>
      <p:sp>
        <p:nvSpPr>
          <p:cNvPr id="5" name="Ellipse 4">
            <a:extLst>
              <a:ext uri="{FF2B5EF4-FFF2-40B4-BE49-F238E27FC236}">
                <a16:creationId xmlns:a16="http://schemas.microsoft.com/office/drawing/2014/main" id="{0395C7CF-EFD9-DF42-AD77-095F972908E2}"/>
              </a:ext>
            </a:extLst>
          </p:cNvPr>
          <p:cNvSpPr/>
          <p:nvPr/>
        </p:nvSpPr>
        <p:spPr>
          <a:xfrm>
            <a:off x="8562109" y="222911"/>
            <a:ext cx="3418612" cy="3628653"/>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smtClean="0">
              <a:ln>
                <a:noFill/>
              </a:ln>
              <a:solidFill>
                <a:prstClr val="white"/>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white"/>
                </a:solidFill>
                <a:effectLst/>
                <a:uLnTx/>
                <a:uFillTx/>
                <a:latin typeface="+mj-lt"/>
              </a:rPr>
              <a:t>Søger udfordringer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smtClean="0">
                <a:ln>
                  <a:noFill/>
                </a:ln>
                <a:solidFill>
                  <a:prstClr val="white"/>
                </a:solidFill>
                <a:effectLst/>
                <a:uLnTx/>
                <a:uFillTx/>
                <a:latin typeface="+mj-lt"/>
              </a:rPr>
              <a:t>Lise bliver</a:t>
            </a:r>
            <a:r>
              <a:rPr kumimoji="0" lang="da-DK" sz="1400" b="0" i="0" u="none" strike="noStrike" kern="1200" cap="none" spc="0" normalizeH="0" noProof="0" dirty="0" smtClean="0">
                <a:ln>
                  <a:noFill/>
                </a:ln>
                <a:solidFill>
                  <a:prstClr val="white"/>
                </a:solidFill>
                <a:effectLst/>
                <a:uLnTx/>
                <a:uFillTx/>
                <a:latin typeface="+mj-lt"/>
              </a:rPr>
              <a:t> motiveret af at sætte mål for sig selv og nå dem.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baseline="0"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smtClean="0">
                <a:solidFill>
                  <a:prstClr val="white"/>
                </a:solidFill>
                <a:latin typeface="+mj-lt"/>
              </a:rPr>
              <a:t>Hun bliver ekstra motiveret, hvis hun kan dele målene med andre. Fx hvis hun sammen med andre sætter en målsætning om at gå et antal kilometer om ugen.</a:t>
            </a:r>
            <a:endParaRPr lang="da-DK" baseline="0"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880258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BENTE, 61 ÅR</a:t>
            </a:r>
            <a:br>
              <a:rPr lang="da-DK" dirty="0" smtClean="0"/>
            </a:br>
            <a:r>
              <a:rPr lang="da-DK" sz="2700" dirty="0" smtClean="0"/>
              <a:t>Flexjobber</a:t>
            </a:r>
            <a:endParaRPr lang="da-DK" sz="2700" dirty="0"/>
          </a:p>
        </p:txBody>
      </p:sp>
      <p:sp>
        <p:nvSpPr>
          <p:cNvPr id="3" name="Pladsholder til indhold 2"/>
          <p:cNvSpPr>
            <a:spLocks noGrp="1"/>
          </p:cNvSpPr>
          <p:nvPr>
            <p:ph sz="half" idx="1"/>
          </p:nvPr>
        </p:nvSpPr>
        <p:spPr/>
        <p:txBody>
          <a:bodyPr/>
          <a:lstStyle/>
          <a:p>
            <a:pPr marL="0" indent="0">
              <a:buNone/>
            </a:pPr>
            <a:r>
              <a:rPr lang="da-DK" i="1" dirty="0" smtClean="0">
                <a:latin typeface="Georgia" panose="02040502050405020303" pitchFamily="18" charset="0"/>
              </a:rPr>
              <a:t>”Det er et snævert lille liv, man har. Det kan irritere mig.”</a:t>
            </a:r>
            <a:endParaRPr lang="da-DK" i="1" dirty="0">
              <a:latin typeface="Georgia" panose="02040502050405020303" pitchFamily="18" charset="0"/>
            </a:endParaRPr>
          </a:p>
        </p:txBody>
      </p:sp>
      <p:pic>
        <p:nvPicPr>
          <p:cNvPr id="5" name="Pladsholder til indhold 4">
            <a:extLst>
              <a:ext uri="{FF2B5EF4-FFF2-40B4-BE49-F238E27FC236}">
                <a16:creationId xmlns:a16="http://schemas.microsoft.com/office/drawing/2014/main" id="{0695D5FE-95D9-4049-8971-703C2230D77A}"/>
              </a:ext>
            </a:extLst>
          </p:cNvPr>
          <p:cNvPicPr>
            <a:picLocks noGrp="1" noChangeAspect="1"/>
          </p:cNvPicPr>
          <p:nvPr>
            <p:ph sz="half" idx="2"/>
          </p:nvPr>
        </p:nvPicPr>
        <p:blipFill>
          <a:blip r:embed="rId2"/>
          <a:stretch>
            <a:fillRect/>
          </a:stretch>
        </p:blipFill>
        <p:spPr>
          <a:xfrm rot="21171853">
            <a:off x="6491296" y="465569"/>
            <a:ext cx="5065621" cy="5529254"/>
          </a:xfrm>
          <a:prstGeom prst="rect">
            <a:avLst/>
          </a:prstGeom>
          <a:solidFill>
            <a:schemeClr val="accent6"/>
          </a:solidFill>
          <a:ln>
            <a:solidFill>
              <a:schemeClr val="tx1"/>
            </a:solidFill>
          </a:ln>
        </p:spPr>
      </p:pic>
      <p:sp>
        <p:nvSpPr>
          <p:cNvPr id="6" name="Ellipse 5">
            <a:extLst>
              <a:ext uri="{FF2B5EF4-FFF2-40B4-BE49-F238E27FC236}">
                <a16:creationId xmlns:a16="http://schemas.microsoft.com/office/drawing/2014/main" id="{BB3B19DC-4130-FA4C-9B0B-7FFC5BA472D7}"/>
              </a:ext>
            </a:extLst>
          </p:cNvPr>
          <p:cNvSpPr/>
          <p:nvPr/>
        </p:nvSpPr>
        <p:spPr>
          <a:xfrm>
            <a:off x="4082473" y="3029527"/>
            <a:ext cx="3143914" cy="3258512"/>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smtClean="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b="1" dirty="0">
              <a:solidFill>
                <a:prstClr val="white"/>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smtClean="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white"/>
                </a:solidFill>
                <a:effectLst/>
                <a:uLnTx/>
                <a:uFillTx/>
                <a:latin typeface="+mj-lt"/>
              </a:rPr>
              <a:t>Livssituation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b="1"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smtClean="0">
                <a:solidFill>
                  <a:prstClr val="white"/>
                </a:solidFill>
                <a:latin typeface="+mj-lt"/>
              </a:rPr>
              <a:t>Bor i et rækkehus med sin mand i en lille by. Har tre voksne børn.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smtClean="0">
                <a:solidFill>
                  <a:prstClr val="white"/>
                </a:solidFill>
                <a:latin typeface="+mj-lt"/>
              </a:rPr>
              <a:t>Flexjobber 6 timer om ugen som pædagog.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smtClean="0">
                <a:solidFill>
                  <a:prstClr val="white"/>
                </a:solidFill>
                <a:latin typeface="+mj-lt"/>
              </a:rPr>
              <a:t>Har kroniske smerter i ryggen efter to diskusprolapser.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i="0" u="none" strike="noStrike" kern="1200" cap="none" spc="0" normalizeH="0" baseline="0" noProof="0" dirty="0" smtClean="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7" name="Gruppe 6"/>
          <p:cNvGrpSpPr/>
          <p:nvPr/>
        </p:nvGrpSpPr>
        <p:grpSpPr>
          <a:xfrm>
            <a:off x="528026" y="3982878"/>
            <a:ext cx="957907" cy="1803836"/>
            <a:chOff x="460800" y="4038954"/>
            <a:chExt cx="957907" cy="1803836"/>
          </a:xfrm>
        </p:grpSpPr>
        <p:grpSp>
          <p:nvGrpSpPr>
            <p:cNvPr id="8" name="Gruppe 7"/>
            <p:cNvGrpSpPr/>
            <p:nvPr/>
          </p:nvGrpSpPr>
          <p:grpSpPr>
            <a:xfrm>
              <a:off x="460800" y="4038954"/>
              <a:ext cx="957907" cy="1803836"/>
              <a:chOff x="460800" y="4038954"/>
              <a:chExt cx="957907" cy="1803836"/>
            </a:xfrm>
          </p:grpSpPr>
          <p:sp>
            <p:nvSpPr>
              <p:cNvPr id="12" name="Ellipse 11">
                <a:extLst>
                  <a:ext uri="{FF2B5EF4-FFF2-40B4-BE49-F238E27FC236}">
                    <a16:creationId xmlns:a16="http://schemas.microsoft.com/office/drawing/2014/main" id="{0810BD10-A4BC-3C4E-AD46-5388047A5263}"/>
                  </a:ext>
                </a:extLst>
              </p:cNvPr>
              <p:cNvSpPr/>
              <p:nvPr/>
            </p:nvSpPr>
            <p:spPr>
              <a:xfrm>
                <a:off x="460800" y="40389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0810BD10-A4BC-3C4E-AD46-5388047A5263}"/>
                  </a:ext>
                </a:extLst>
              </p:cNvPr>
              <p:cNvSpPr/>
              <p:nvPr/>
            </p:nvSpPr>
            <p:spPr>
              <a:xfrm>
                <a:off x="686790" y="40389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0810BD10-A4BC-3C4E-AD46-5388047A5263}"/>
                  </a:ext>
                </a:extLst>
              </p:cNvPr>
              <p:cNvSpPr/>
              <p:nvPr/>
            </p:nvSpPr>
            <p:spPr>
              <a:xfrm>
                <a:off x="468171" y="4452515"/>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0810BD10-A4BC-3C4E-AD46-5388047A5263}"/>
                  </a:ext>
                </a:extLst>
              </p:cNvPr>
              <p:cNvSpPr/>
              <p:nvPr/>
            </p:nvSpPr>
            <p:spPr>
              <a:xfrm>
                <a:off x="472599"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0810BD10-A4BC-3C4E-AD46-5388047A5263}"/>
                  </a:ext>
                </a:extLst>
              </p:cNvPr>
              <p:cNvSpPr/>
              <p:nvPr/>
            </p:nvSpPr>
            <p:spPr>
              <a:xfrm>
                <a:off x="686790"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0810BD10-A4BC-3C4E-AD46-5388047A5263}"/>
                  </a:ext>
                </a:extLst>
              </p:cNvPr>
              <p:cNvSpPr/>
              <p:nvPr/>
            </p:nvSpPr>
            <p:spPr>
              <a:xfrm>
                <a:off x="472599" y="5283338"/>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Ellipse 17">
                <a:extLst>
                  <a:ext uri="{FF2B5EF4-FFF2-40B4-BE49-F238E27FC236}">
                    <a16:creationId xmlns:a16="http://schemas.microsoft.com/office/drawing/2014/main" id="{0810BD10-A4BC-3C4E-AD46-5388047A5263}"/>
                  </a:ext>
                </a:extLst>
              </p:cNvPr>
              <p:cNvSpPr/>
              <p:nvPr/>
            </p:nvSpPr>
            <p:spPr>
              <a:xfrm>
                <a:off x="460800" y="56987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0810BD10-A4BC-3C4E-AD46-5388047A5263}"/>
                  </a:ext>
                </a:extLst>
              </p:cNvPr>
              <p:cNvSpPr/>
              <p:nvPr/>
            </p:nvSpPr>
            <p:spPr>
              <a:xfrm>
                <a:off x="676409" y="569768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21BAD507-B1A6-6044-BF42-BF43DCF3218D}"/>
                  </a:ext>
                </a:extLst>
              </p:cNvPr>
              <p:cNvSpPr/>
              <p:nvPr/>
            </p:nvSpPr>
            <p:spPr>
              <a:xfrm>
                <a:off x="1270274" y="4038954"/>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Ellipse 20">
                <a:extLst>
                  <a:ext uri="{FF2B5EF4-FFF2-40B4-BE49-F238E27FC236}">
                    <a16:creationId xmlns:a16="http://schemas.microsoft.com/office/drawing/2014/main" id="{21BAD507-B1A6-6044-BF42-BF43DCF3218D}"/>
                  </a:ext>
                </a:extLst>
              </p:cNvPr>
              <p:cNvSpPr/>
              <p:nvPr/>
            </p:nvSpPr>
            <p:spPr>
              <a:xfrm>
                <a:off x="1077481" y="4444970"/>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21BAD507-B1A6-6044-BF42-BF43DCF3218D}"/>
                  </a:ext>
                </a:extLst>
              </p:cNvPr>
              <p:cNvSpPr/>
              <p:nvPr/>
            </p:nvSpPr>
            <p:spPr>
              <a:xfrm>
                <a:off x="1261012" y="4442855"/>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Ellipse 23">
                <a:extLst>
                  <a:ext uri="{FF2B5EF4-FFF2-40B4-BE49-F238E27FC236}">
                    <a16:creationId xmlns:a16="http://schemas.microsoft.com/office/drawing/2014/main" id="{21BAD507-B1A6-6044-BF42-BF43DCF3218D}"/>
                  </a:ext>
                </a:extLst>
              </p:cNvPr>
              <p:cNvSpPr/>
              <p:nvPr/>
            </p:nvSpPr>
            <p:spPr>
              <a:xfrm>
                <a:off x="1274707" y="488039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Ellipse 24">
                <a:extLst>
                  <a:ext uri="{FF2B5EF4-FFF2-40B4-BE49-F238E27FC236}">
                    <a16:creationId xmlns:a16="http://schemas.microsoft.com/office/drawing/2014/main" id="{0810BD10-A4BC-3C4E-AD46-5388047A5263}"/>
                  </a:ext>
                </a:extLst>
              </p:cNvPr>
              <p:cNvSpPr/>
              <p:nvPr/>
            </p:nvSpPr>
            <p:spPr>
              <a:xfrm>
                <a:off x="676148" y="444659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Ellipse 25">
                <a:extLst>
                  <a:ext uri="{FF2B5EF4-FFF2-40B4-BE49-F238E27FC236}">
                    <a16:creationId xmlns:a16="http://schemas.microsoft.com/office/drawing/2014/main" id="{21BAD507-B1A6-6044-BF42-BF43DCF3218D}"/>
                  </a:ext>
                </a:extLst>
              </p:cNvPr>
              <p:cNvSpPr/>
              <p:nvPr/>
            </p:nvSpPr>
            <p:spPr>
              <a:xfrm>
                <a:off x="1270274" y="569473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1" name="Ellipse 10">
              <a:extLst>
                <a:ext uri="{FF2B5EF4-FFF2-40B4-BE49-F238E27FC236}">
                  <a16:creationId xmlns:a16="http://schemas.microsoft.com/office/drawing/2014/main" id="{0810BD10-A4BC-3C4E-AD46-5388047A5263}"/>
                </a:ext>
              </a:extLst>
            </p:cNvPr>
            <p:cNvSpPr/>
            <p:nvPr/>
          </p:nvSpPr>
          <p:spPr>
            <a:xfrm>
              <a:off x="884588" y="5696899"/>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aphicFrame>
        <p:nvGraphicFramePr>
          <p:cNvPr id="4" name="Tabel 3"/>
          <p:cNvGraphicFramePr>
            <a:graphicFrameLocks noGrp="1"/>
          </p:cNvGraphicFramePr>
          <p:nvPr>
            <p:extLst>
              <p:ext uri="{D42A27DB-BD31-4B8C-83A1-F6EECF244321}">
                <p14:modId xmlns:p14="http://schemas.microsoft.com/office/powerpoint/2010/main" val="1075817084"/>
              </p:ext>
            </p:extLst>
          </p:nvPr>
        </p:nvGraphicFramePr>
        <p:xfrm>
          <a:off x="1575842" y="3938534"/>
          <a:ext cx="2424450" cy="2135340"/>
        </p:xfrm>
        <a:graphic>
          <a:graphicData uri="http://schemas.openxmlformats.org/drawingml/2006/table">
            <a:tbl>
              <a:tblPr firstRow="1" bandRow="1">
                <a:tableStyleId>{5C22544A-7EE6-4342-B048-85BDC9FD1C3A}</a:tableStyleId>
              </a:tblPr>
              <a:tblGrid>
                <a:gridCol w="2424450">
                  <a:extLst>
                    <a:ext uri="{9D8B030D-6E8A-4147-A177-3AD203B41FA5}">
                      <a16:colId xmlns:a16="http://schemas.microsoft.com/office/drawing/2014/main" val="2176972952"/>
                    </a:ext>
                  </a:extLst>
                </a:gridCol>
              </a:tblGrid>
              <a:tr h="411915">
                <a:tc>
                  <a:txBody>
                    <a:bodyPr/>
                    <a:lstStyle/>
                    <a:p>
                      <a:r>
                        <a:rPr lang="da-DK" sz="1300" b="0" dirty="0" smtClean="0">
                          <a:solidFill>
                            <a:schemeClr val="tx2"/>
                          </a:solidFill>
                        </a:rPr>
                        <a:t>Fysisk helbred</a:t>
                      </a:r>
                      <a:endParaRPr lang="da-DK" sz="13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0483578"/>
                  </a:ext>
                </a:extLst>
              </a:tr>
              <a:tr h="411915">
                <a:tc>
                  <a:txBody>
                    <a:bodyPr/>
                    <a:lstStyle/>
                    <a:p>
                      <a:r>
                        <a:rPr lang="da-DK" sz="1300" b="0" dirty="0" smtClean="0">
                          <a:solidFill>
                            <a:schemeClr val="tx2"/>
                          </a:solidFill>
                        </a:rPr>
                        <a:t>Mentalt</a:t>
                      </a:r>
                      <a:r>
                        <a:rPr lang="da-DK" sz="1300" b="0" baseline="0" dirty="0" smtClean="0">
                          <a:solidFill>
                            <a:schemeClr val="tx2"/>
                          </a:solidFill>
                        </a:rPr>
                        <a:t> helbred</a:t>
                      </a:r>
                      <a:endParaRPr lang="da-DK" sz="1300" b="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5067108"/>
                  </a:ext>
                </a:extLst>
              </a:tr>
              <a:tr h="411915">
                <a:tc>
                  <a:txBody>
                    <a:bodyPr/>
                    <a:lstStyle/>
                    <a:p>
                      <a:r>
                        <a:rPr lang="da-DK" sz="1300" b="0" dirty="0" smtClean="0">
                          <a:solidFill>
                            <a:schemeClr val="tx2"/>
                          </a:solidFill>
                        </a:rPr>
                        <a:t>Socialt netværk</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3389953"/>
                  </a:ext>
                </a:extLst>
              </a:tr>
              <a:tr h="411915">
                <a:tc>
                  <a:txBody>
                    <a:bodyPr/>
                    <a:lstStyle/>
                    <a:p>
                      <a:r>
                        <a:rPr lang="da-DK" sz="1300" b="0" dirty="0" smtClean="0">
                          <a:solidFill>
                            <a:schemeClr val="tx2"/>
                          </a:solidFill>
                        </a:rPr>
                        <a:t>Opsøgende ift. egen sundhed</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7605134"/>
                  </a:ext>
                </a:extLst>
              </a:tr>
              <a:tr h="411915">
                <a:tc>
                  <a:txBody>
                    <a:bodyPr/>
                    <a:lstStyle/>
                    <a:p>
                      <a:r>
                        <a:rPr lang="da-DK" sz="1300" b="0" dirty="0" smtClean="0">
                          <a:solidFill>
                            <a:schemeClr val="tx2"/>
                          </a:solidFill>
                        </a:rPr>
                        <a:t>Digitale</a:t>
                      </a:r>
                      <a:r>
                        <a:rPr lang="da-DK" sz="1300" b="0" baseline="0" dirty="0" smtClean="0">
                          <a:solidFill>
                            <a:schemeClr val="tx2"/>
                          </a:solidFill>
                        </a:rPr>
                        <a:t> kompetencer</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3285248"/>
                  </a:ext>
                </a:extLst>
              </a:tr>
            </a:tbl>
          </a:graphicData>
        </a:graphic>
      </p:graphicFrame>
      <p:sp>
        <p:nvSpPr>
          <p:cNvPr id="27" name="Ellipse 26">
            <a:extLst>
              <a:ext uri="{FF2B5EF4-FFF2-40B4-BE49-F238E27FC236}">
                <a16:creationId xmlns:a16="http://schemas.microsoft.com/office/drawing/2014/main" id="{21BAD507-B1A6-6044-BF42-BF43DCF3218D}"/>
              </a:ext>
            </a:extLst>
          </p:cNvPr>
          <p:cNvSpPr/>
          <p:nvPr/>
        </p:nvSpPr>
        <p:spPr>
          <a:xfrm>
            <a:off x="957143" y="4382971"/>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Ellipse 27">
            <a:extLst>
              <a:ext uri="{FF2B5EF4-FFF2-40B4-BE49-F238E27FC236}">
                <a16:creationId xmlns:a16="http://schemas.microsoft.com/office/drawing/2014/main" id="{21BAD507-B1A6-6044-BF42-BF43DCF3218D}"/>
              </a:ext>
            </a:extLst>
          </p:cNvPr>
          <p:cNvSpPr/>
          <p:nvPr/>
        </p:nvSpPr>
        <p:spPr>
          <a:xfrm>
            <a:off x="1165450" y="398287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Ellipse 28">
            <a:extLst>
              <a:ext uri="{FF2B5EF4-FFF2-40B4-BE49-F238E27FC236}">
                <a16:creationId xmlns:a16="http://schemas.microsoft.com/office/drawing/2014/main" id="{21BAD507-B1A6-6044-BF42-BF43DCF3218D}"/>
              </a:ext>
            </a:extLst>
          </p:cNvPr>
          <p:cNvSpPr/>
          <p:nvPr/>
        </p:nvSpPr>
        <p:spPr>
          <a:xfrm>
            <a:off x="962060" y="398287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Ellipse 29">
            <a:extLst>
              <a:ext uri="{FF2B5EF4-FFF2-40B4-BE49-F238E27FC236}">
                <a16:creationId xmlns:a16="http://schemas.microsoft.com/office/drawing/2014/main" id="{21BAD507-B1A6-6044-BF42-BF43DCF3218D}"/>
              </a:ext>
            </a:extLst>
          </p:cNvPr>
          <p:cNvSpPr/>
          <p:nvPr/>
        </p:nvSpPr>
        <p:spPr>
          <a:xfrm>
            <a:off x="957143" y="4824321"/>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Ellipse 30">
            <a:extLst>
              <a:ext uri="{FF2B5EF4-FFF2-40B4-BE49-F238E27FC236}">
                <a16:creationId xmlns:a16="http://schemas.microsoft.com/office/drawing/2014/main" id="{21BAD507-B1A6-6044-BF42-BF43DCF3218D}"/>
              </a:ext>
            </a:extLst>
          </p:cNvPr>
          <p:cNvSpPr/>
          <p:nvPr/>
        </p:nvSpPr>
        <p:spPr>
          <a:xfrm>
            <a:off x="1148378" y="4824321"/>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Ellipse 31">
            <a:extLst>
              <a:ext uri="{FF2B5EF4-FFF2-40B4-BE49-F238E27FC236}">
                <a16:creationId xmlns:a16="http://schemas.microsoft.com/office/drawing/2014/main" id="{21BAD507-B1A6-6044-BF42-BF43DCF3218D}"/>
              </a:ext>
            </a:extLst>
          </p:cNvPr>
          <p:cNvSpPr/>
          <p:nvPr/>
        </p:nvSpPr>
        <p:spPr>
          <a:xfrm>
            <a:off x="1337955" y="5237883"/>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Ellipse 33">
            <a:extLst>
              <a:ext uri="{FF2B5EF4-FFF2-40B4-BE49-F238E27FC236}">
                <a16:creationId xmlns:a16="http://schemas.microsoft.com/office/drawing/2014/main" id="{21BAD507-B1A6-6044-BF42-BF43DCF3218D}"/>
              </a:ext>
            </a:extLst>
          </p:cNvPr>
          <p:cNvSpPr/>
          <p:nvPr/>
        </p:nvSpPr>
        <p:spPr>
          <a:xfrm>
            <a:off x="1139267" y="5230636"/>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Ellipse 34">
            <a:extLst>
              <a:ext uri="{FF2B5EF4-FFF2-40B4-BE49-F238E27FC236}">
                <a16:creationId xmlns:a16="http://schemas.microsoft.com/office/drawing/2014/main" id="{21BAD507-B1A6-6044-BF42-BF43DCF3218D}"/>
              </a:ext>
            </a:extLst>
          </p:cNvPr>
          <p:cNvSpPr/>
          <p:nvPr/>
        </p:nvSpPr>
        <p:spPr>
          <a:xfrm>
            <a:off x="1157424" y="5638662"/>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Ellipse 35">
            <a:extLst>
              <a:ext uri="{FF2B5EF4-FFF2-40B4-BE49-F238E27FC236}">
                <a16:creationId xmlns:a16="http://schemas.microsoft.com/office/drawing/2014/main" id="{0810BD10-A4BC-3C4E-AD46-5388047A5263}"/>
              </a:ext>
            </a:extLst>
          </p:cNvPr>
          <p:cNvSpPr/>
          <p:nvPr/>
        </p:nvSpPr>
        <p:spPr>
          <a:xfrm>
            <a:off x="755195" y="5226612"/>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Ellipse 36">
            <a:extLst>
              <a:ext uri="{FF2B5EF4-FFF2-40B4-BE49-F238E27FC236}">
                <a16:creationId xmlns:a16="http://schemas.microsoft.com/office/drawing/2014/main" id="{0810BD10-A4BC-3C4E-AD46-5388047A5263}"/>
              </a:ext>
            </a:extLst>
          </p:cNvPr>
          <p:cNvSpPr/>
          <p:nvPr/>
        </p:nvSpPr>
        <p:spPr>
          <a:xfrm>
            <a:off x="949603" y="5237883"/>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599964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BENTE, 61 ÅR</a:t>
            </a:r>
            <a:br>
              <a:rPr lang="da-DK" dirty="0" smtClean="0"/>
            </a:br>
            <a:r>
              <a:rPr lang="da-DK" sz="2700" dirty="0" smtClean="0"/>
              <a:t>Flexjobber</a:t>
            </a:r>
            <a:endParaRPr lang="da-DK" dirty="0"/>
          </a:p>
        </p:txBody>
      </p:sp>
      <p:sp>
        <p:nvSpPr>
          <p:cNvPr id="3" name="Pladsholder til indhold 2"/>
          <p:cNvSpPr>
            <a:spLocks noGrp="1"/>
          </p:cNvSpPr>
          <p:nvPr>
            <p:ph sz="half" idx="1"/>
          </p:nvPr>
        </p:nvSpPr>
        <p:spPr>
          <a:xfrm>
            <a:off x="460800" y="1998000"/>
            <a:ext cx="4050875" cy="4860000"/>
          </a:xfrm>
        </p:spPr>
        <p:txBody>
          <a:bodyPr/>
          <a:lstStyle/>
          <a:p>
            <a:pPr marL="0" indent="0">
              <a:buNone/>
            </a:pPr>
            <a:r>
              <a:rPr lang="da-DK" sz="1500" b="1" dirty="0" smtClean="0">
                <a:latin typeface="+mj-lt"/>
              </a:rPr>
              <a:t>Konstant energimangel</a:t>
            </a:r>
            <a:r>
              <a:rPr lang="da-DK" sz="1500" b="1" dirty="0">
                <a:latin typeface="+mj-lt"/>
              </a:rPr>
              <a:t/>
            </a:r>
            <a:br>
              <a:rPr lang="da-DK" sz="1500" b="1" dirty="0">
                <a:latin typeface="+mj-lt"/>
              </a:rPr>
            </a:br>
            <a:r>
              <a:rPr lang="da-DK" sz="1500" dirty="0" smtClean="0">
                <a:latin typeface="+mj-lt"/>
              </a:rPr>
              <a:t>Bente fik sin første diskusprolaps, da hun var i slutningen af 40’erne og arbejdede fuld tid som pædagog. </a:t>
            </a:r>
            <a:r>
              <a:rPr lang="da-DK" sz="1500" dirty="0">
                <a:latin typeface="+mj-lt"/>
              </a:rPr>
              <a:t>F</a:t>
            </a:r>
            <a:r>
              <a:rPr lang="da-DK" sz="1500" dirty="0" smtClean="0">
                <a:latin typeface="+mj-lt"/>
              </a:rPr>
              <a:t>em år senere kom endnu en diskusprolaps, som resulterede i en lang sygemelding og en depression i kølvandet derpå. Bente har kæmpet en årelang kamp med sig selv, sin arbejdsplads og jobcenteret for at få afklaret, hvor meget hun er i stand til at arbejde. For et par år siden blev hun endelig bevilliget flexjob med seks timer om ugen i en SFO, hvilket hun er glad for. Men arbejdet kræver meget af hendes energi, og derfor går meget tid med at restituere og hvile. </a:t>
            </a:r>
          </a:p>
          <a:p>
            <a:pPr marL="0" indent="0">
              <a:buNone/>
            </a:pPr>
            <a:r>
              <a:rPr lang="da-DK" sz="1500" i="1" dirty="0" smtClean="0">
                <a:latin typeface="Georgia" panose="02040502050405020303" pitchFamily="18" charset="0"/>
              </a:rPr>
              <a:t>”Jeg </a:t>
            </a:r>
            <a:r>
              <a:rPr lang="da-DK" sz="1500" i="1" dirty="0">
                <a:latin typeface="Georgia" panose="02040502050405020303" pitchFamily="18" charset="0"/>
              </a:rPr>
              <a:t>er træt og træt og træt. Og så ind i mellem er jeg ikke så træt. Så får jeg lavet noget</a:t>
            </a:r>
            <a:r>
              <a:rPr lang="da-DK" sz="1500" i="1" dirty="0" smtClean="0">
                <a:latin typeface="Georgia" panose="02040502050405020303" pitchFamily="18" charset="0"/>
              </a:rPr>
              <a:t>.” </a:t>
            </a:r>
          </a:p>
          <a:p>
            <a:pPr marL="0" indent="0">
              <a:buNone/>
            </a:pPr>
            <a:endParaRPr lang="da-DK" dirty="0"/>
          </a:p>
        </p:txBody>
      </p:sp>
      <p:sp>
        <p:nvSpPr>
          <p:cNvPr id="4" name="Pladsholder til indhold 3"/>
          <p:cNvSpPr>
            <a:spLocks noGrp="1"/>
          </p:cNvSpPr>
          <p:nvPr>
            <p:ph sz="half" idx="2"/>
          </p:nvPr>
        </p:nvSpPr>
        <p:spPr>
          <a:xfrm>
            <a:off x="4783017" y="1997999"/>
            <a:ext cx="4049834" cy="3935383"/>
          </a:xfrm>
        </p:spPr>
        <p:txBody>
          <a:bodyPr/>
          <a:lstStyle/>
          <a:p>
            <a:pPr marL="0" indent="0">
              <a:buNone/>
            </a:pPr>
            <a:r>
              <a:rPr lang="da-DK" sz="1500" b="1" dirty="0" smtClean="0">
                <a:latin typeface="+mj-lt"/>
              </a:rPr>
              <a:t>Et indskrænket liv</a:t>
            </a:r>
            <a:br>
              <a:rPr lang="da-DK" sz="1500" b="1" dirty="0" smtClean="0">
                <a:latin typeface="+mj-lt"/>
              </a:rPr>
            </a:br>
            <a:r>
              <a:rPr lang="da-DK" sz="1500" dirty="0" smtClean="0">
                <a:latin typeface="+mj-lt"/>
              </a:rPr>
              <a:t>Det fylder meget for Bente, at hendes voksne børn ikke skal føle, at hun ikke har overskud til dem. Men hun ved, at hendes mand har måtte give afkøb på planer og drømme pga. hendes smerter og deres nu begrænsede økonomi. Det piner hende:</a:t>
            </a:r>
            <a:r>
              <a:rPr lang="da-DK" sz="1500" b="1" dirty="0">
                <a:latin typeface="+mj-lt"/>
              </a:rPr>
              <a:t> </a:t>
            </a:r>
            <a:endParaRPr lang="da-DK" sz="1500" b="1" dirty="0" smtClean="0">
              <a:latin typeface="+mj-lt"/>
            </a:endParaRPr>
          </a:p>
          <a:p>
            <a:pPr marL="0" indent="0">
              <a:buNone/>
            </a:pPr>
            <a:r>
              <a:rPr lang="da-DK" sz="1500" i="1" dirty="0" smtClean="0">
                <a:latin typeface="Georgia" panose="02040502050405020303" pitchFamily="18" charset="0"/>
              </a:rPr>
              <a:t>”</a:t>
            </a:r>
            <a:r>
              <a:rPr lang="da-DK" sz="1500" i="1" dirty="0">
                <a:latin typeface="Georgia" panose="02040502050405020303" pitchFamily="18" charset="0"/>
              </a:rPr>
              <a:t>Den evige dårlige samvittighed fylder meget.” </a:t>
            </a:r>
          </a:p>
          <a:p>
            <a:pPr marL="0" indent="0">
              <a:buNone/>
            </a:pPr>
            <a:r>
              <a:rPr lang="da-DK" sz="1500" dirty="0" smtClean="0"/>
              <a:t>Desuden oplever Bente, at hendes omgangskreds er svundet meget ind. Både fordi hun ikke selv har haft overskud til at tage så meget initiativ, men også fordi ”</a:t>
            </a:r>
            <a:r>
              <a:rPr lang="da-DK" sz="1500" i="1" dirty="0" smtClean="0">
                <a:latin typeface="Georgia" panose="02040502050405020303" pitchFamily="18" charset="0"/>
              </a:rPr>
              <a:t>ikke alle kan rumme, at man har det svært”.</a:t>
            </a:r>
            <a:br>
              <a:rPr lang="da-DK" sz="1500" i="1" dirty="0" smtClean="0">
                <a:latin typeface="Georgia" panose="02040502050405020303" pitchFamily="18" charset="0"/>
              </a:rPr>
            </a:br>
            <a:r>
              <a:rPr lang="da-DK" sz="1500" i="1" dirty="0" smtClean="0">
                <a:latin typeface="Georgia" panose="02040502050405020303" pitchFamily="18" charset="0"/>
              </a:rPr>
              <a:t/>
            </a:r>
            <a:br>
              <a:rPr lang="da-DK" sz="1500" i="1" dirty="0" smtClean="0">
                <a:latin typeface="Georgia" panose="02040502050405020303" pitchFamily="18" charset="0"/>
              </a:rPr>
            </a:br>
            <a:r>
              <a:rPr lang="da-DK" sz="1500" dirty="0" smtClean="0">
                <a:latin typeface="+mj-lt"/>
              </a:rPr>
              <a:t>Hun savner et mere socialt liv, hvor de daglige cirkler ikke er helt så små.</a:t>
            </a:r>
            <a:endParaRPr lang="da-DK" sz="1500" dirty="0"/>
          </a:p>
          <a:p>
            <a:endParaRPr lang="da-DK" dirty="0"/>
          </a:p>
        </p:txBody>
      </p:sp>
      <p:sp>
        <p:nvSpPr>
          <p:cNvPr id="5" name="Ellipse 4">
            <a:extLst>
              <a:ext uri="{FF2B5EF4-FFF2-40B4-BE49-F238E27FC236}">
                <a16:creationId xmlns:a16="http://schemas.microsoft.com/office/drawing/2014/main" id="{BB3B19DC-4130-FA4C-9B0B-7FFC5BA472D7}"/>
              </a:ext>
            </a:extLst>
          </p:cNvPr>
          <p:cNvSpPr/>
          <p:nvPr/>
        </p:nvSpPr>
        <p:spPr>
          <a:xfrm>
            <a:off x="9010996" y="237324"/>
            <a:ext cx="2966200" cy="401255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white"/>
                </a:solidFill>
                <a:effectLst/>
                <a:uLnTx/>
                <a:uFillTx/>
                <a:latin typeface="+mj-lt"/>
              </a:rPr>
              <a:t>Søger fællesskab</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b="1" dirty="0" smtClean="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smtClean="0">
                <a:solidFill>
                  <a:schemeClr val="tx1"/>
                </a:solidFill>
                <a:latin typeface="+mj-lt"/>
              </a:rPr>
              <a:t>Selvom Gittes sociale overskud er begrænset, er hun glad for at tilbringe tid med andre, som forstår, hvordan det er at være ramt af smerter. Hun kan ikke selv overskue at tage initiativet, men nyder, når fællesskabet er </a:t>
            </a:r>
            <a:r>
              <a:rPr lang="da-DK" sz="1400" dirty="0" err="1" smtClean="0">
                <a:solidFill>
                  <a:schemeClr val="tx1"/>
                </a:solidFill>
                <a:latin typeface="+mj-lt"/>
              </a:rPr>
              <a:t>faciliteret</a:t>
            </a:r>
            <a:r>
              <a:rPr lang="da-DK" sz="1400" dirty="0" smtClean="0">
                <a:solidFill>
                  <a:schemeClr val="tx1"/>
                </a:solidFill>
                <a:latin typeface="+mj-lt"/>
              </a:rPr>
              <a:t> af andre.</a:t>
            </a:r>
            <a:endParaRPr lang="da-DK" sz="1400" dirty="0">
              <a:solidFill>
                <a:schemeClr val="tx1"/>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93278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MADS, 43 ÅR</a:t>
            </a:r>
            <a:br>
              <a:rPr lang="da-DK" dirty="0" smtClean="0"/>
            </a:br>
            <a:r>
              <a:rPr lang="da-DK" sz="2800" dirty="0" smtClean="0"/>
              <a:t>Deltidsansat IT-medarbejder</a:t>
            </a:r>
            <a:endParaRPr lang="da-DK" sz="2800" dirty="0"/>
          </a:p>
        </p:txBody>
      </p:sp>
      <p:sp>
        <p:nvSpPr>
          <p:cNvPr id="3" name="Pladsholder til indhold 2"/>
          <p:cNvSpPr>
            <a:spLocks noGrp="1"/>
          </p:cNvSpPr>
          <p:nvPr>
            <p:ph sz="half" idx="1"/>
          </p:nvPr>
        </p:nvSpPr>
        <p:spPr>
          <a:xfrm>
            <a:off x="460800" y="2006313"/>
            <a:ext cx="5490738" cy="4437188"/>
          </a:xfrm>
        </p:spPr>
        <p:txBody>
          <a:bodyPr/>
          <a:lstStyle/>
          <a:p>
            <a:pPr marL="0" indent="0">
              <a:buNone/>
            </a:pPr>
            <a:r>
              <a:rPr lang="da-DK" sz="2200" dirty="0" smtClean="0">
                <a:latin typeface="Georgia" panose="02040502050405020303" pitchFamily="18" charset="0"/>
              </a:rPr>
              <a:t>”</a:t>
            </a:r>
            <a:r>
              <a:rPr lang="da-DK" sz="2200" i="1" dirty="0" smtClean="0">
                <a:latin typeface="Georgia" panose="02040502050405020303" pitchFamily="18" charset="0"/>
              </a:rPr>
              <a:t>Jeg har haft det meget sådan, at hvis jeg har sat mig et mål, så skal jeg </a:t>
            </a:r>
            <a:r>
              <a:rPr lang="da-DK" sz="2200" i="1" dirty="0" err="1" smtClean="0">
                <a:latin typeface="Georgia" panose="02040502050405020303" pitchFamily="18" charset="0"/>
              </a:rPr>
              <a:t>guddødemig</a:t>
            </a:r>
            <a:r>
              <a:rPr lang="da-DK" sz="2200" i="1" dirty="0" smtClean="0">
                <a:latin typeface="Georgia" panose="02040502050405020303" pitchFamily="18" charset="0"/>
              </a:rPr>
              <a:t> nå det. Men det kan være godt at bryde tingene op i delmål, så man ikke bliver væltet”.</a:t>
            </a:r>
          </a:p>
          <a:p>
            <a:pPr marL="0" indent="0">
              <a:buNone/>
            </a:pPr>
            <a:endParaRPr lang="da-DK" dirty="0">
              <a:latin typeface="Georgia" panose="02040502050405020303" pitchFamily="18" charset="0"/>
            </a:endParaRPr>
          </a:p>
        </p:txBody>
      </p:sp>
      <p:pic>
        <p:nvPicPr>
          <p:cNvPr id="5" name="Pladsholder til indhold 4">
            <a:extLst>
              <a:ext uri="{FF2B5EF4-FFF2-40B4-BE49-F238E27FC236}">
                <a16:creationId xmlns:a16="http://schemas.microsoft.com/office/drawing/2014/main" id="{1FCF1936-2694-B340-8B54-E7BA97A14FBB}"/>
              </a:ext>
            </a:extLst>
          </p:cNvPr>
          <p:cNvPicPr>
            <a:picLocks noGrp="1" noChangeAspect="1"/>
          </p:cNvPicPr>
          <p:nvPr>
            <p:ph sz="half" idx="2"/>
          </p:nvPr>
        </p:nvPicPr>
        <p:blipFill>
          <a:blip r:embed="rId2"/>
          <a:stretch>
            <a:fillRect/>
          </a:stretch>
        </p:blipFill>
        <p:spPr>
          <a:xfrm>
            <a:off x="6483927" y="0"/>
            <a:ext cx="5708073" cy="6844463"/>
          </a:xfrm>
          <a:prstGeom prst="rect">
            <a:avLst/>
          </a:prstGeom>
          <a:solidFill>
            <a:schemeClr val="tx2"/>
          </a:solidFill>
          <a:ln w="12700">
            <a:solidFill>
              <a:schemeClr val="tx1"/>
            </a:solidFill>
          </a:ln>
        </p:spPr>
      </p:pic>
      <p:grpSp>
        <p:nvGrpSpPr>
          <p:cNvPr id="6" name="Gruppe 5"/>
          <p:cNvGrpSpPr/>
          <p:nvPr/>
        </p:nvGrpSpPr>
        <p:grpSpPr>
          <a:xfrm>
            <a:off x="468171" y="4209363"/>
            <a:ext cx="957907" cy="1803836"/>
            <a:chOff x="460800" y="4038954"/>
            <a:chExt cx="957907" cy="1803836"/>
          </a:xfrm>
        </p:grpSpPr>
        <p:grpSp>
          <p:nvGrpSpPr>
            <p:cNvPr id="7" name="Gruppe 6"/>
            <p:cNvGrpSpPr/>
            <p:nvPr/>
          </p:nvGrpSpPr>
          <p:grpSpPr>
            <a:xfrm>
              <a:off x="460800" y="4038954"/>
              <a:ext cx="957907" cy="1803836"/>
              <a:chOff x="460800" y="4038954"/>
              <a:chExt cx="957907" cy="1803836"/>
            </a:xfrm>
          </p:grpSpPr>
          <p:sp>
            <p:nvSpPr>
              <p:cNvPr id="9" name="Ellipse 8">
                <a:extLst>
                  <a:ext uri="{FF2B5EF4-FFF2-40B4-BE49-F238E27FC236}">
                    <a16:creationId xmlns:a16="http://schemas.microsoft.com/office/drawing/2014/main" id="{0810BD10-A4BC-3C4E-AD46-5388047A5263}"/>
                  </a:ext>
                </a:extLst>
              </p:cNvPr>
              <p:cNvSpPr/>
              <p:nvPr/>
            </p:nvSpPr>
            <p:spPr>
              <a:xfrm>
                <a:off x="460800" y="40389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Ellipse 9">
                <a:extLst>
                  <a:ext uri="{FF2B5EF4-FFF2-40B4-BE49-F238E27FC236}">
                    <a16:creationId xmlns:a16="http://schemas.microsoft.com/office/drawing/2014/main" id="{0810BD10-A4BC-3C4E-AD46-5388047A5263}"/>
                  </a:ext>
                </a:extLst>
              </p:cNvPr>
              <p:cNvSpPr/>
              <p:nvPr/>
            </p:nvSpPr>
            <p:spPr>
              <a:xfrm>
                <a:off x="686790" y="40389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0810BD10-A4BC-3C4E-AD46-5388047A5263}"/>
                  </a:ext>
                </a:extLst>
              </p:cNvPr>
              <p:cNvSpPr/>
              <p:nvPr/>
            </p:nvSpPr>
            <p:spPr>
              <a:xfrm>
                <a:off x="468171" y="4452515"/>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0810BD10-A4BC-3C4E-AD46-5388047A5263}"/>
                  </a:ext>
                </a:extLst>
              </p:cNvPr>
              <p:cNvSpPr/>
              <p:nvPr/>
            </p:nvSpPr>
            <p:spPr>
              <a:xfrm>
                <a:off x="472599"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0810BD10-A4BC-3C4E-AD46-5388047A5263}"/>
                  </a:ext>
                </a:extLst>
              </p:cNvPr>
              <p:cNvSpPr/>
              <p:nvPr/>
            </p:nvSpPr>
            <p:spPr>
              <a:xfrm>
                <a:off x="686790"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0810BD10-A4BC-3C4E-AD46-5388047A5263}"/>
                  </a:ext>
                </a:extLst>
              </p:cNvPr>
              <p:cNvSpPr/>
              <p:nvPr/>
            </p:nvSpPr>
            <p:spPr>
              <a:xfrm>
                <a:off x="472599" y="5283338"/>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0810BD10-A4BC-3C4E-AD46-5388047A5263}"/>
                  </a:ext>
                </a:extLst>
              </p:cNvPr>
              <p:cNvSpPr/>
              <p:nvPr/>
            </p:nvSpPr>
            <p:spPr>
              <a:xfrm>
                <a:off x="460800" y="56987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0810BD10-A4BC-3C4E-AD46-5388047A5263}"/>
                  </a:ext>
                </a:extLst>
              </p:cNvPr>
              <p:cNvSpPr/>
              <p:nvPr/>
            </p:nvSpPr>
            <p:spPr>
              <a:xfrm>
                <a:off x="676409" y="569768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21BAD507-B1A6-6044-BF42-BF43DCF3218D}"/>
                  </a:ext>
                </a:extLst>
              </p:cNvPr>
              <p:cNvSpPr/>
              <p:nvPr/>
            </p:nvSpPr>
            <p:spPr>
              <a:xfrm>
                <a:off x="1270274" y="4038954"/>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Ellipse 17">
                <a:extLst>
                  <a:ext uri="{FF2B5EF4-FFF2-40B4-BE49-F238E27FC236}">
                    <a16:creationId xmlns:a16="http://schemas.microsoft.com/office/drawing/2014/main" id="{21BAD507-B1A6-6044-BF42-BF43DCF3218D}"/>
                  </a:ext>
                </a:extLst>
              </p:cNvPr>
              <p:cNvSpPr/>
              <p:nvPr/>
            </p:nvSpPr>
            <p:spPr>
              <a:xfrm>
                <a:off x="1077481" y="4444970"/>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21BAD507-B1A6-6044-BF42-BF43DCF3218D}"/>
                  </a:ext>
                </a:extLst>
              </p:cNvPr>
              <p:cNvSpPr/>
              <p:nvPr/>
            </p:nvSpPr>
            <p:spPr>
              <a:xfrm>
                <a:off x="1261012" y="4442855"/>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21BAD507-B1A6-6044-BF42-BF43DCF3218D}"/>
                  </a:ext>
                </a:extLst>
              </p:cNvPr>
              <p:cNvSpPr/>
              <p:nvPr/>
            </p:nvSpPr>
            <p:spPr>
              <a:xfrm>
                <a:off x="1274707" y="488039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Ellipse 20">
                <a:extLst>
                  <a:ext uri="{FF2B5EF4-FFF2-40B4-BE49-F238E27FC236}">
                    <a16:creationId xmlns:a16="http://schemas.microsoft.com/office/drawing/2014/main" id="{0810BD10-A4BC-3C4E-AD46-5388047A5263}"/>
                  </a:ext>
                </a:extLst>
              </p:cNvPr>
              <p:cNvSpPr/>
              <p:nvPr/>
            </p:nvSpPr>
            <p:spPr>
              <a:xfrm>
                <a:off x="676148" y="444659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8" name="Ellipse 7">
              <a:extLst>
                <a:ext uri="{FF2B5EF4-FFF2-40B4-BE49-F238E27FC236}">
                  <a16:creationId xmlns:a16="http://schemas.microsoft.com/office/drawing/2014/main" id="{0810BD10-A4BC-3C4E-AD46-5388047A5263}"/>
                </a:ext>
              </a:extLst>
            </p:cNvPr>
            <p:cNvSpPr/>
            <p:nvPr/>
          </p:nvSpPr>
          <p:spPr>
            <a:xfrm>
              <a:off x="884588" y="5696899"/>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aphicFrame>
        <p:nvGraphicFramePr>
          <p:cNvPr id="23" name="Tabel 22"/>
          <p:cNvGraphicFramePr>
            <a:graphicFrameLocks noGrp="1"/>
          </p:cNvGraphicFramePr>
          <p:nvPr>
            <p:extLst>
              <p:ext uri="{D42A27DB-BD31-4B8C-83A1-F6EECF244321}">
                <p14:modId xmlns:p14="http://schemas.microsoft.com/office/powerpoint/2010/main" val="2342586482"/>
              </p:ext>
            </p:extLst>
          </p:nvPr>
        </p:nvGraphicFramePr>
        <p:xfrm>
          <a:off x="1503635" y="4123228"/>
          <a:ext cx="2424450" cy="2135340"/>
        </p:xfrm>
        <a:graphic>
          <a:graphicData uri="http://schemas.openxmlformats.org/drawingml/2006/table">
            <a:tbl>
              <a:tblPr firstRow="1" bandRow="1">
                <a:tableStyleId>{5C22544A-7EE6-4342-B048-85BDC9FD1C3A}</a:tableStyleId>
              </a:tblPr>
              <a:tblGrid>
                <a:gridCol w="2424450">
                  <a:extLst>
                    <a:ext uri="{9D8B030D-6E8A-4147-A177-3AD203B41FA5}">
                      <a16:colId xmlns:a16="http://schemas.microsoft.com/office/drawing/2014/main" val="1912074176"/>
                    </a:ext>
                  </a:extLst>
                </a:gridCol>
              </a:tblGrid>
              <a:tr h="411915">
                <a:tc>
                  <a:txBody>
                    <a:bodyPr/>
                    <a:lstStyle/>
                    <a:p>
                      <a:r>
                        <a:rPr lang="da-DK" sz="1300" b="0" dirty="0" smtClean="0">
                          <a:solidFill>
                            <a:schemeClr val="tx2"/>
                          </a:solidFill>
                        </a:rPr>
                        <a:t>Fysisk helbred</a:t>
                      </a:r>
                      <a:endParaRPr lang="da-DK" sz="13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9699468"/>
                  </a:ext>
                </a:extLst>
              </a:tr>
              <a:tr h="411915">
                <a:tc>
                  <a:txBody>
                    <a:bodyPr/>
                    <a:lstStyle/>
                    <a:p>
                      <a:r>
                        <a:rPr lang="da-DK" sz="1300" b="0" dirty="0" smtClean="0">
                          <a:solidFill>
                            <a:schemeClr val="tx2"/>
                          </a:solidFill>
                        </a:rPr>
                        <a:t>Mentalt</a:t>
                      </a:r>
                      <a:r>
                        <a:rPr lang="da-DK" sz="1300" b="0" baseline="0" dirty="0" smtClean="0">
                          <a:solidFill>
                            <a:schemeClr val="tx2"/>
                          </a:solidFill>
                        </a:rPr>
                        <a:t> helbred</a:t>
                      </a:r>
                      <a:endParaRPr lang="da-DK" sz="1300" b="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888149"/>
                  </a:ext>
                </a:extLst>
              </a:tr>
              <a:tr h="411915">
                <a:tc>
                  <a:txBody>
                    <a:bodyPr/>
                    <a:lstStyle/>
                    <a:p>
                      <a:r>
                        <a:rPr lang="da-DK" sz="1300" b="0" dirty="0" smtClean="0">
                          <a:solidFill>
                            <a:schemeClr val="tx2"/>
                          </a:solidFill>
                        </a:rPr>
                        <a:t>Socialt netværk</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6076334"/>
                  </a:ext>
                </a:extLst>
              </a:tr>
              <a:tr h="411915">
                <a:tc>
                  <a:txBody>
                    <a:bodyPr/>
                    <a:lstStyle/>
                    <a:p>
                      <a:r>
                        <a:rPr lang="da-DK" sz="1300" b="0" dirty="0" smtClean="0">
                          <a:solidFill>
                            <a:schemeClr val="tx2"/>
                          </a:solidFill>
                        </a:rPr>
                        <a:t>Opsøgende ift. egen sundhed</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7661097"/>
                  </a:ext>
                </a:extLst>
              </a:tr>
              <a:tr h="411915">
                <a:tc>
                  <a:txBody>
                    <a:bodyPr/>
                    <a:lstStyle/>
                    <a:p>
                      <a:r>
                        <a:rPr lang="da-DK" sz="1300" b="0" dirty="0" smtClean="0">
                          <a:solidFill>
                            <a:schemeClr val="tx2"/>
                          </a:solidFill>
                        </a:rPr>
                        <a:t>Digitale</a:t>
                      </a:r>
                      <a:r>
                        <a:rPr lang="da-DK" sz="1300" b="0" baseline="0" dirty="0" smtClean="0">
                          <a:solidFill>
                            <a:schemeClr val="tx2"/>
                          </a:solidFill>
                        </a:rPr>
                        <a:t> kompetencer</a:t>
                      </a:r>
                      <a:endParaRPr lang="da-DK" sz="13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5973464"/>
                  </a:ext>
                </a:extLst>
              </a:tr>
            </a:tbl>
          </a:graphicData>
        </a:graphic>
      </p:graphicFrame>
      <p:sp>
        <p:nvSpPr>
          <p:cNvPr id="25" name="Ellipse 24">
            <a:extLst>
              <a:ext uri="{FF2B5EF4-FFF2-40B4-BE49-F238E27FC236}">
                <a16:creationId xmlns:a16="http://schemas.microsoft.com/office/drawing/2014/main" id="{0810BD10-A4BC-3C4E-AD46-5388047A5263}"/>
              </a:ext>
            </a:extLst>
          </p:cNvPr>
          <p:cNvSpPr/>
          <p:nvPr/>
        </p:nvSpPr>
        <p:spPr>
          <a:xfrm>
            <a:off x="888355" y="4209363"/>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Ellipse 25">
            <a:extLst>
              <a:ext uri="{FF2B5EF4-FFF2-40B4-BE49-F238E27FC236}">
                <a16:creationId xmlns:a16="http://schemas.microsoft.com/office/drawing/2014/main" id="{0810BD10-A4BC-3C4E-AD46-5388047A5263}"/>
              </a:ext>
            </a:extLst>
          </p:cNvPr>
          <p:cNvSpPr/>
          <p:nvPr/>
        </p:nvSpPr>
        <p:spPr>
          <a:xfrm>
            <a:off x="895226" y="462292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Ellipse 26">
            <a:extLst>
              <a:ext uri="{FF2B5EF4-FFF2-40B4-BE49-F238E27FC236}">
                <a16:creationId xmlns:a16="http://schemas.microsoft.com/office/drawing/2014/main" id="{0810BD10-A4BC-3C4E-AD46-5388047A5263}"/>
              </a:ext>
            </a:extLst>
          </p:cNvPr>
          <p:cNvSpPr/>
          <p:nvPr/>
        </p:nvSpPr>
        <p:spPr>
          <a:xfrm>
            <a:off x="1087582" y="587128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Ellipse 27">
            <a:extLst>
              <a:ext uri="{FF2B5EF4-FFF2-40B4-BE49-F238E27FC236}">
                <a16:creationId xmlns:a16="http://schemas.microsoft.com/office/drawing/2014/main" id="{0810BD10-A4BC-3C4E-AD46-5388047A5263}"/>
              </a:ext>
            </a:extLst>
          </p:cNvPr>
          <p:cNvSpPr/>
          <p:nvPr/>
        </p:nvSpPr>
        <p:spPr>
          <a:xfrm>
            <a:off x="903223" y="505080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Ellipse 28">
            <a:extLst>
              <a:ext uri="{FF2B5EF4-FFF2-40B4-BE49-F238E27FC236}">
                <a16:creationId xmlns:a16="http://schemas.microsoft.com/office/drawing/2014/main" id="{0810BD10-A4BC-3C4E-AD46-5388047A5263}"/>
              </a:ext>
            </a:extLst>
          </p:cNvPr>
          <p:cNvSpPr/>
          <p:nvPr/>
        </p:nvSpPr>
        <p:spPr>
          <a:xfrm>
            <a:off x="680970" y="545374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Ellipse 29">
            <a:extLst>
              <a:ext uri="{FF2B5EF4-FFF2-40B4-BE49-F238E27FC236}">
                <a16:creationId xmlns:a16="http://schemas.microsoft.com/office/drawing/2014/main" id="{0810BD10-A4BC-3C4E-AD46-5388047A5263}"/>
              </a:ext>
            </a:extLst>
          </p:cNvPr>
          <p:cNvSpPr/>
          <p:nvPr/>
        </p:nvSpPr>
        <p:spPr>
          <a:xfrm>
            <a:off x="881720" y="545374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Ellipse 30">
            <a:extLst>
              <a:ext uri="{FF2B5EF4-FFF2-40B4-BE49-F238E27FC236}">
                <a16:creationId xmlns:a16="http://schemas.microsoft.com/office/drawing/2014/main" id="{0810BD10-A4BC-3C4E-AD46-5388047A5263}"/>
              </a:ext>
            </a:extLst>
          </p:cNvPr>
          <p:cNvSpPr/>
          <p:nvPr/>
        </p:nvSpPr>
        <p:spPr>
          <a:xfrm>
            <a:off x="1080382" y="545138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Ellipse 31">
            <a:extLst>
              <a:ext uri="{FF2B5EF4-FFF2-40B4-BE49-F238E27FC236}">
                <a16:creationId xmlns:a16="http://schemas.microsoft.com/office/drawing/2014/main" id="{21BAD507-B1A6-6044-BF42-BF43DCF3218D}"/>
              </a:ext>
            </a:extLst>
          </p:cNvPr>
          <p:cNvSpPr/>
          <p:nvPr/>
        </p:nvSpPr>
        <p:spPr>
          <a:xfrm>
            <a:off x="1289364" y="5451380"/>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Ellipse 32">
            <a:extLst>
              <a:ext uri="{FF2B5EF4-FFF2-40B4-BE49-F238E27FC236}">
                <a16:creationId xmlns:a16="http://schemas.microsoft.com/office/drawing/2014/main" id="{21BAD507-B1A6-6044-BF42-BF43DCF3218D}"/>
              </a:ext>
            </a:extLst>
          </p:cNvPr>
          <p:cNvSpPr/>
          <p:nvPr/>
        </p:nvSpPr>
        <p:spPr>
          <a:xfrm>
            <a:off x="1088929" y="5050807"/>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Ellipse 33">
            <a:extLst>
              <a:ext uri="{FF2B5EF4-FFF2-40B4-BE49-F238E27FC236}">
                <a16:creationId xmlns:a16="http://schemas.microsoft.com/office/drawing/2014/main" id="{21BAD507-B1A6-6044-BF42-BF43DCF3218D}"/>
              </a:ext>
            </a:extLst>
          </p:cNvPr>
          <p:cNvSpPr/>
          <p:nvPr/>
        </p:nvSpPr>
        <p:spPr>
          <a:xfrm>
            <a:off x="1089117" y="4205141"/>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Ellipse 34">
            <a:extLst>
              <a:ext uri="{FF2B5EF4-FFF2-40B4-BE49-F238E27FC236}">
                <a16:creationId xmlns:a16="http://schemas.microsoft.com/office/drawing/2014/main" id="{BB3B19DC-4130-FA4C-9B0B-7FFC5BA472D7}"/>
              </a:ext>
            </a:extLst>
          </p:cNvPr>
          <p:cNvSpPr/>
          <p:nvPr/>
        </p:nvSpPr>
        <p:spPr>
          <a:xfrm>
            <a:off x="3928085" y="3397827"/>
            <a:ext cx="3366333" cy="3385358"/>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dirty="0" smtClean="0">
                <a:solidFill>
                  <a:prstClr val="white"/>
                </a:solidFill>
                <a:latin typeface="+mj-lt"/>
              </a:rPr>
              <a:t>Livssituation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noProof="0" dirty="0" smtClean="0">
                <a:solidFill>
                  <a:prstClr val="white"/>
                </a:solidFill>
                <a:latin typeface="+mj-lt"/>
              </a:rPr>
              <a:t>Bor med sin kæreste i en lejlighed i en større by.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i="0" u="none" strike="noStrike" kern="1200" cap="none" spc="0" normalizeH="0" baseline="0" dirty="0">
              <a:ln>
                <a:noFill/>
              </a:ln>
              <a:solidFill>
                <a:prstClr val="white"/>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smtClean="0">
                <a:solidFill>
                  <a:prstClr val="white"/>
                </a:solidFill>
                <a:latin typeface="+mj-lt"/>
              </a:rPr>
              <a:t>Arbejder 25 timer om ugen som IT-medarbejder.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dirty="0" smtClean="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i="0" u="none" strike="noStrike" kern="1200" cap="none" spc="0" normalizeH="0" baseline="0" noProof="0" dirty="0" smtClean="0">
                <a:ln>
                  <a:noFill/>
                </a:ln>
                <a:solidFill>
                  <a:prstClr val="white"/>
                </a:solidFill>
                <a:effectLst/>
                <a:uLnTx/>
                <a:uFillTx/>
                <a:latin typeface="+mj-lt"/>
              </a:rPr>
              <a:t>Har kroniske</a:t>
            </a:r>
            <a:r>
              <a:rPr kumimoji="0" lang="da-DK" sz="1400" i="0" u="none" strike="noStrike" kern="1200" cap="none" spc="0" normalizeH="0" noProof="0" dirty="0" smtClean="0">
                <a:ln>
                  <a:noFill/>
                </a:ln>
                <a:solidFill>
                  <a:prstClr val="white"/>
                </a:solidFill>
                <a:effectLst/>
                <a:uLnTx/>
                <a:uFillTx/>
                <a:latin typeface="+mj-lt"/>
              </a:rPr>
              <a:t> smerter i arme, skulder og nakke som følge af en nerveskade v. operation.</a:t>
            </a:r>
            <a:endParaRPr kumimoji="0" lang="da-DK" sz="1400" i="0" u="none" strike="noStrike" kern="1200" cap="none" spc="0" normalizeH="0" baseline="0" noProof="0" dirty="0">
              <a:ln>
                <a:noFill/>
              </a:ln>
              <a:solidFill>
                <a:prstClr val="white"/>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i="0" u="none" strike="noStrike" kern="1200" cap="none" spc="0" normalizeH="0" baseline="0" noProof="0" dirty="0">
              <a:ln>
                <a:noFill/>
              </a:ln>
              <a:solidFill>
                <a:prstClr val="white"/>
              </a:solidFill>
              <a:effectLst/>
              <a:uLnTx/>
              <a:uFillTx/>
              <a:latin typeface="Arial" panose="020B0604020202020204"/>
            </a:endParaRPr>
          </a:p>
        </p:txBody>
      </p:sp>
      <p:sp>
        <p:nvSpPr>
          <p:cNvPr id="36" name="Ellipse 35">
            <a:extLst>
              <a:ext uri="{FF2B5EF4-FFF2-40B4-BE49-F238E27FC236}">
                <a16:creationId xmlns:a16="http://schemas.microsoft.com/office/drawing/2014/main" id="{0810BD10-A4BC-3C4E-AD46-5388047A5263}"/>
              </a:ext>
            </a:extLst>
          </p:cNvPr>
          <p:cNvSpPr/>
          <p:nvPr/>
        </p:nvSpPr>
        <p:spPr>
          <a:xfrm>
            <a:off x="1282078" y="5864941"/>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4387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MADS, 43 ÅR</a:t>
            </a:r>
            <a:br>
              <a:rPr lang="da-DK" dirty="0" smtClean="0"/>
            </a:br>
            <a:r>
              <a:rPr lang="da-DK" sz="2700" dirty="0" smtClean="0"/>
              <a:t>Deltidsansat IT-medarbejder</a:t>
            </a:r>
            <a:endParaRPr lang="da-DK" dirty="0"/>
          </a:p>
        </p:txBody>
      </p:sp>
      <p:sp>
        <p:nvSpPr>
          <p:cNvPr id="3" name="Pladsholder til indhold 2"/>
          <p:cNvSpPr>
            <a:spLocks noGrp="1"/>
          </p:cNvSpPr>
          <p:nvPr>
            <p:ph sz="half" idx="1"/>
          </p:nvPr>
        </p:nvSpPr>
        <p:spPr/>
        <p:txBody>
          <a:bodyPr/>
          <a:lstStyle/>
          <a:p>
            <a:pPr marL="0" indent="0">
              <a:buNone/>
            </a:pPr>
            <a:r>
              <a:rPr lang="da-DK" sz="1500" b="1" dirty="0" smtClean="0"/>
              <a:t>Operationen, der gik galt</a:t>
            </a:r>
            <a:br>
              <a:rPr lang="da-DK" sz="1500" b="1" dirty="0" smtClean="0"/>
            </a:br>
            <a:r>
              <a:rPr lang="da-DK" sz="1500" dirty="0" smtClean="0"/>
              <a:t>For omkring fem år siden fik Mads en skulderoperation, hvor han ved en fejl pådrog sig en varig nerveskade. Det har resulteret i kronisk smerter i skulder, arme og nakke. Han har altid ondt, men det lykkes ham for det meste at klare dagens gøremål. Det er lykkedes ham at finde et job hvor han kan arbejde 25 timer/ugen, så han også har lidt energi til overs til fritid, familie og venner.</a:t>
            </a:r>
          </a:p>
          <a:p>
            <a:pPr marL="0" indent="0">
              <a:buNone/>
            </a:pPr>
            <a:r>
              <a:rPr lang="da-DK" sz="1500" dirty="0" smtClean="0"/>
              <a:t>Mads er meget opsøgende ift. at finde viden om, hvad der kan hjælpe ham til at lindre og mestre smerterne. Han har med tiden udviklet nogle bevidste </a:t>
            </a:r>
            <a:r>
              <a:rPr lang="da-DK" sz="1500" dirty="0" err="1" smtClean="0"/>
              <a:t>mestringsstrategier</a:t>
            </a:r>
            <a:r>
              <a:rPr lang="da-DK" sz="1500" dirty="0" smtClean="0"/>
              <a:t>. Fx har han anskaffet sig en </a:t>
            </a:r>
            <a:r>
              <a:rPr lang="da-DK" sz="1500" dirty="0" err="1" smtClean="0"/>
              <a:t>elcykel</a:t>
            </a:r>
            <a:r>
              <a:rPr lang="da-DK" sz="1500" dirty="0" smtClean="0"/>
              <a:t> til at komme omkring. Han dyrker også </a:t>
            </a:r>
            <a:r>
              <a:rPr lang="da-DK" sz="1500" dirty="0" err="1" smtClean="0"/>
              <a:t>mindfulness</a:t>
            </a:r>
            <a:r>
              <a:rPr lang="da-DK" sz="1500" dirty="0" smtClean="0"/>
              <a:t> og sørger altid for at have mulighed for et hvil i løbet af dagen.</a:t>
            </a:r>
            <a:r>
              <a:rPr lang="da-DK" sz="1600" b="1" dirty="0"/>
              <a:t/>
            </a:r>
            <a:br>
              <a:rPr lang="da-DK" sz="1600" b="1" dirty="0"/>
            </a:br>
            <a:endParaRPr lang="da-DK" sz="1600" b="1" dirty="0" smtClean="0"/>
          </a:p>
        </p:txBody>
      </p:sp>
      <p:sp>
        <p:nvSpPr>
          <p:cNvPr id="4" name="Pladsholder til indhold 3"/>
          <p:cNvSpPr>
            <a:spLocks noGrp="1"/>
          </p:cNvSpPr>
          <p:nvPr>
            <p:ph sz="half" idx="2"/>
          </p:nvPr>
        </p:nvSpPr>
        <p:spPr/>
        <p:txBody>
          <a:bodyPr/>
          <a:lstStyle/>
          <a:p>
            <a:pPr marL="0" indent="0">
              <a:buNone/>
            </a:pPr>
            <a:r>
              <a:rPr lang="da-DK" sz="1500" b="1" dirty="0" smtClean="0"/>
              <a:t>Arbejder med at være realistisk</a:t>
            </a:r>
            <a:br>
              <a:rPr lang="da-DK" sz="1500" b="1" dirty="0" smtClean="0"/>
            </a:br>
            <a:r>
              <a:rPr lang="da-DK" sz="1500" dirty="0" smtClean="0"/>
              <a:t>Mads er dog også ambitiøs på egne vegne og kan godt komme til at gabe over for meget. Så giver det bagslag i form af øgede smerter og et højt stressniveau. Derfor arbejder han meget med at sætte realistiske mål for sig selv og bryde sine gøremål ned i mindre bidder. Han har udviklet et system med post-</a:t>
            </a:r>
            <a:r>
              <a:rPr lang="da-DK" sz="1500" dirty="0" err="1" smtClean="0"/>
              <a:t>its</a:t>
            </a:r>
            <a:r>
              <a:rPr lang="da-DK" sz="1500" dirty="0" smtClean="0"/>
              <a:t> på sin væg derhjemme, men han synes, at det ville være smart med et redskab på telefonen, der kunne hjælpe ham med at strukturere det.</a:t>
            </a:r>
          </a:p>
        </p:txBody>
      </p:sp>
      <p:sp>
        <p:nvSpPr>
          <p:cNvPr id="5" name="Ellipse 4">
            <a:extLst>
              <a:ext uri="{FF2B5EF4-FFF2-40B4-BE49-F238E27FC236}">
                <a16:creationId xmlns:a16="http://schemas.microsoft.com/office/drawing/2014/main" id="{BB3B19DC-4130-FA4C-9B0B-7FFC5BA472D7}"/>
              </a:ext>
            </a:extLst>
          </p:cNvPr>
          <p:cNvSpPr/>
          <p:nvPr/>
        </p:nvSpPr>
        <p:spPr>
          <a:xfrm>
            <a:off x="8936182" y="237324"/>
            <a:ext cx="3041014" cy="3326758"/>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white"/>
                </a:solidFill>
                <a:effectLst/>
                <a:uLnTx/>
                <a:uFillTx/>
                <a:latin typeface="+mj-lt"/>
              </a:rPr>
              <a:t>Søger </a:t>
            </a:r>
            <a:r>
              <a:rPr kumimoji="0" lang="da-DK" sz="1400" b="1" i="0" u="none" strike="noStrike" kern="1200" cap="none" spc="0" normalizeH="0" noProof="0" dirty="0" smtClean="0">
                <a:ln>
                  <a:noFill/>
                </a:ln>
                <a:solidFill>
                  <a:prstClr val="white"/>
                </a:solidFill>
                <a:effectLst/>
                <a:uLnTx/>
                <a:uFillTx/>
                <a:latin typeface="+mj-lt"/>
              </a:rPr>
              <a:t>mønstre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b="1"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i="0" u="none" strike="noStrike" kern="1200" cap="none" spc="0" normalizeH="0" noProof="0" dirty="0" smtClean="0">
                <a:ln>
                  <a:noFill/>
                </a:ln>
                <a:solidFill>
                  <a:prstClr val="white"/>
                </a:solidFill>
                <a:effectLst/>
                <a:uLnTx/>
                <a:uFillTx/>
                <a:latin typeface="+mj-lt"/>
              </a:rPr>
              <a:t>Mads er optaget af at finde mønstre i sine smerter, så han kan prioritere sin energi og tilrettelægge sin hverdag.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noProof="0" dirty="0" smtClean="0">
                <a:solidFill>
                  <a:prstClr val="white"/>
                </a:solidFill>
                <a:latin typeface="+mj-lt"/>
              </a:rPr>
              <a:t>Derfor er han interesseret i værktøjer til at måle og få overblik over smerterne.</a:t>
            </a:r>
            <a:r>
              <a:rPr kumimoji="0" lang="da-DK" sz="1400" b="1" i="0" u="none" strike="noStrike" kern="1200" cap="none" spc="0" normalizeH="0" noProof="0" dirty="0" smtClean="0">
                <a:ln>
                  <a:noFill/>
                </a:ln>
                <a:solidFill>
                  <a:prstClr val="white"/>
                </a:solidFill>
                <a:effectLst/>
                <a:uLnTx/>
                <a:uFillTx/>
                <a:latin typeface="+mj-lt"/>
              </a:rPr>
              <a:t> </a:t>
            </a:r>
            <a:endParaRPr kumimoji="0" lang="da-DK" sz="1400" b="1" i="0" u="none" strike="noStrike" kern="1200" cap="none" spc="0" normalizeH="0" baseline="0" noProof="0" dirty="0">
              <a:ln>
                <a:noFill/>
              </a:ln>
              <a:solidFill>
                <a:prstClr val="white"/>
              </a:solidFill>
              <a:effectLst/>
              <a:uLnTx/>
              <a:uFillTx/>
              <a:latin typeface="+mj-lt"/>
            </a:endParaRPr>
          </a:p>
        </p:txBody>
      </p:sp>
    </p:spTree>
    <p:extLst>
      <p:ext uri="{BB962C8B-B14F-4D97-AF65-F5344CB8AC3E}">
        <p14:creationId xmlns:p14="http://schemas.microsoft.com/office/powerpoint/2010/main" val="4058539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93C464-9EF6-3D46-8D9A-C4ADD8DE9237}"/>
              </a:ext>
            </a:extLst>
          </p:cNvPr>
          <p:cNvSpPr>
            <a:spLocks noGrp="1"/>
          </p:cNvSpPr>
          <p:nvPr>
            <p:ph type="title"/>
          </p:nvPr>
        </p:nvSpPr>
        <p:spPr>
          <a:xfrm>
            <a:off x="317998" y="756211"/>
            <a:ext cx="7976915" cy="972000"/>
          </a:xfrm>
        </p:spPr>
        <p:txBody>
          <a:bodyPr/>
          <a:lstStyle/>
          <a:p>
            <a:r>
              <a:rPr lang="da-DK" sz="2400" dirty="0" smtClean="0">
                <a:latin typeface="+mn-lt"/>
              </a:rPr>
              <a:t>Forslag til indhold i </a:t>
            </a:r>
            <a:r>
              <a:rPr lang="da-DK" sz="2400" dirty="0" err="1" smtClean="0">
                <a:latin typeface="+mn-lt"/>
              </a:rPr>
              <a:t>app</a:t>
            </a:r>
            <a:r>
              <a:rPr lang="da-DK" sz="2400" dirty="0" smtClean="0">
                <a:latin typeface="+mn-lt"/>
              </a:rPr>
              <a:t>-forløbet</a:t>
            </a:r>
            <a:endParaRPr lang="da-DK" sz="2400" dirty="0">
              <a:latin typeface="+mn-lt"/>
            </a:endParaRPr>
          </a:p>
        </p:txBody>
      </p:sp>
      <p:grpSp>
        <p:nvGrpSpPr>
          <p:cNvPr id="32" name="Gruppe 31">
            <a:extLst>
              <a:ext uri="{FF2B5EF4-FFF2-40B4-BE49-F238E27FC236}">
                <a16:creationId xmlns:a16="http://schemas.microsoft.com/office/drawing/2014/main" id="{1E925707-C776-4945-92C9-66BCF14693AD}"/>
              </a:ext>
            </a:extLst>
          </p:cNvPr>
          <p:cNvGrpSpPr/>
          <p:nvPr/>
        </p:nvGrpSpPr>
        <p:grpSpPr>
          <a:xfrm>
            <a:off x="308456" y="4052482"/>
            <a:ext cx="1755958" cy="2475979"/>
            <a:chOff x="479425" y="3026066"/>
            <a:chExt cx="2592388" cy="3655383"/>
          </a:xfrm>
        </p:grpSpPr>
        <p:sp>
          <p:nvSpPr>
            <p:cNvPr id="18" name="Ellipse 17">
              <a:extLst>
                <a:ext uri="{FF2B5EF4-FFF2-40B4-BE49-F238E27FC236}">
                  <a16:creationId xmlns:a16="http://schemas.microsoft.com/office/drawing/2014/main" id="{E9A6CE46-461B-7B40-8CF5-7BF9FDE37DDF}"/>
                </a:ext>
              </a:extLst>
            </p:cNvPr>
            <p:cNvSpPr/>
            <p:nvPr/>
          </p:nvSpPr>
          <p:spPr>
            <a:xfrm>
              <a:off x="479425" y="3026066"/>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sp>
          <p:nvSpPr>
            <p:cNvPr id="27" name="Pladsholder til indhold 13">
              <a:extLst>
                <a:ext uri="{FF2B5EF4-FFF2-40B4-BE49-F238E27FC236}">
                  <a16:creationId xmlns:a16="http://schemas.microsoft.com/office/drawing/2014/main" id="{B9AF4138-15EE-2F45-9277-8B05A3BB000C}"/>
                </a:ext>
              </a:extLst>
            </p:cNvPr>
            <p:cNvSpPr txBox="1">
              <a:spLocks/>
            </p:cNvSpPr>
            <p:nvPr/>
          </p:nvSpPr>
          <p:spPr>
            <a:xfrm>
              <a:off x="843437" y="5760515"/>
              <a:ext cx="1970864"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sz="1200" b="1" dirty="0" smtClean="0">
                  <a:solidFill>
                    <a:srgbClr val="005D63"/>
                  </a:solidFill>
                </a:rPr>
                <a:t>Lydbaseret indhold til trætte hoveder</a:t>
              </a:r>
              <a:endParaRPr kumimoji="0" lang="da-DK" sz="1200" b="1" i="0" u="none" strike="noStrike" kern="1200" cap="none" spc="30" normalizeH="0" baseline="0" noProof="0" dirty="0">
                <a:ln>
                  <a:noFill/>
                </a:ln>
                <a:solidFill>
                  <a:srgbClr val="005D63"/>
                </a:solidFill>
                <a:effectLst/>
                <a:uLnTx/>
                <a:uFillTx/>
              </a:endParaRPr>
            </a:p>
          </p:txBody>
        </p:sp>
      </p:grpSp>
      <p:grpSp>
        <p:nvGrpSpPr>
          <p:cNvPr id="31" name="Gruppe 30">
            <a:extLst>
              <a:ext uri="{FF2B5EF4-FFF2-40B4-BE49-F238E27FC236}">
                <a16:creationId xmlns:a16="http://schemas.microsoft.com/office/drawing/2014/main" id="{A8CDCAF7-9370-1B4F-A881-F1A826D71B1B}"/>
              </a:ext>
            </a:extLst>
          </p:cNvPr>
          <p:cNvGrpSpPr/>
          <p:nvPr/>
        </p:nvGrpSpPr>
        <p:grpSpPr>
          <a:xfrm>
            <a:off x="2325064" y="4052482"/>
            <a:ext cx="1755957" cy="2457340"/>
            <a:chOff x="3359679" y="2061398"/>
            <a:chExt cx="2592388" cy="3627866"/>
          </a:xfrm>
        </p:grpSpPr>
        <p:sp>
          <p:nvSpPr>
            <p:cNvPr id="17" name="Ellipse 16">
              <a:extLst>
                <a:ext uri="{FF2B5EF4-FFF2-40B4-BE49-F238E27FC236}">
                  <a16:creationId xmlns:a16="http://schemas.microsoft.com/office/drawing/2014/main" id="{EF1CF776-E414-B845-BC76-2374AB638AF0}"/>
                </a:ext>
              </a:extLst>
            </p:cNvPr>
            <p:cNvSpPr/>
            <p:nvPr/>
          </p:nvSpPr>
          <p:spPr>
            <a:xfrm>
              <a:off x="3359679" y="2061398"/>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sp>
          <p:nvSpPr>
            <p:cNvPr id="19" name="Pladsholder til indhold 13">
              <a:extLst>
                <a:ext uri="{FF2B5EF4-FFF2-40B4-BE49-F238E27FC236}">
                  <a16:creationId xmlns:a16="http://schemas.microsoft.com/office/drawing/2014/main" id="{F4379AC1-85D5-FB40-9B6C-70AB28C1BF54}"/>
                </a:ext>
              </a:extLst>
            </p:cNvPr>
            <p:cNvSpPr txBox="1">
              <a:spLocks/>
            </p:cNvSpPr>
            <p:nvPr/>
          </p:nvSpPr>
          <p:spPr>
            <a:xfrm>
              <a:off x="3624773" y="4768330"/>
              <a:ext cx="2062200"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da-DK" sz="1200" b="1" i="0" u="none" strike="noStrike" kern="1200" cap="none" spc="30" normalizeH="0" baseline="0" noProof="0" dirty="0" smtClean="0">
                  <a:ln>
                    <a:noFill/>
                  </a:ln>
                  <a:solidFill>
                    <a:srgbClr val="005D63"/>
                  </a:solidFill>
                  <a:effectLst/>
                  <a:uLnTx/>
                  <a:uFillTx/>
                </a:rPr>
                <a:t>Dagbog</a:t>
              </a:r>
              <a:r>
                <a:rPr kumimoji="0" lang="da-DK" sz="1200" b="1" i="0" u="none" strike="noStrike" kern="1200" cap="none" spc="30" normalizeH="0" noProof="0" dirty="0" smtClean="0">
                  <a:ln>
                    <a:noFill/>
                  </a:ln>
                  <a:solidFill>
                    <a:srgbClr val="005D63"/>
                  </a:solidFill>
                  <a:effectLst/>
                  <a:uLnTx/>
                  <a:uFillTx/>
                </a:rPr>
                <a:t> over smerter</a:t>
              </a:r>
              <a:r>
                <a:rPr lang="da-DK" sz="1200" b="1" dirty="0">
                  <a:solidFill>
                    <a:srgbClr val="005D63"/>
                  </a:solidFill>
                </a:rPr>
                <a:t> </a:t>
              </a:r>
              <a:r>
                <a:rPr lang="da-DK" sz="1200" b="1" dirty="0" smtClean="0">
                  <a:solidFill>
                    <a:srgbClr val="005D63"/>
                  </a:solidFill>
                </a:rPr>
                <a:t>og energiregnskab</a:t>
              </a:r>
              <a:endParaRPr kumimoji="0" lang="da-DK" sz="1200" b="1" i="0" u="none" strike="noStrike" kern="1200" cap="none" spc="30" normalizeH="0" baseline="0" noProof="0" dirty="0">
                <a:ln>
                  <a:noFill/>
                </a:ln>
                <a:solidFill>
                  <a:srgbClr val="005D63"/>
                </a:solidFill>
                <a:effectLst/>
                <a:uLnTx/>
                <a:uFillTx/>
              </a:endParaRPr>
            </a:p>
          </p:txBody>
        </p:sp>
      </p:grpSp>
      <p:grpSp>
        <p:nvGrpSpPr>
          <p:cNvPr id="47" name="Gruppe 46">
            <a:extLst>
              <a:ext uri="{FF2B5EF4-FFF2-40B4-BE49-F238E27FC236}">
                <a16:creationId xmlns:a16="http://schemas.microsoft.com/office/drawing/2014/main" id="{1E925707-C776-4945-92C9-66BCF14693AD}"/>
              </a:ext>
            </a:extLst>
          </p:cNvPr>
          <p:cNvGrpSpPr/>
          <p:nvPr/>
        </p:nvGrpSpPr>
        <p:grpSpPr>
          <a:xfrm>
            <a:off x="313413" y="1401368"/>
            <a:ext cx="1755958" cy="2405184"/>
            <a:chOff x="-1053959" y="3122068"/>
            <a:chExt cx="2592388" cy="3550865"/>
          </a:xfrm>
        </p:grpSpPr>
        <p:sp>
          <p:nvSpPr>
            <p:cNvPr id="50" name="Ellipse 49">
              <a:extLst>
                <a:ext uri="{FF2B5EF4-FFF2-40B4-BE49-F238E27FC236}">
                  <a16:creationId xmlns:a16="http://schemas.microsoft.com/office/drawing/2014/main" id="{E9A6CE46-461B-7B40-8CF5-7BF9FDE37DDF}"/>
                </a:ext>
              </a:extLst>
            </p:cNvPr>
            <p:cNvSpPr/>
            <p:nvPr/>
          </p:nvSpPr>
          <p:spPr>
            <a:xfrm>
              <a:off x="-1053959" y="3122068"/>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sp>
          <p:nvSpPr>
            <p:cNvPr id="49" name="Pladsholder til indhold 13">
              <a:extLst>
                <a:ext uri="{FF2B5EF4-FFF2-40B4-BE49-F238E27FC236}">
                  <a16:creationId xmlns:a16="http://schemas.microsoft.com/office/drawing/2014/main" id="{B9AF4138-15EE-2F45-9277-8B05A3BB000C}"/>
                </a:ext>
              </a:extLst>
            </p:cNvPr>
            <p:cNvSpPr txBox="1">
              <a:spLocks/>
            </p:cNvSpPr>
            <p:nvPr/>
          </p:nvSpPr>
          <p:spPr>
            <a:xfrm>
              <a:off x="-669302" y="5751999"/>
              <a:ext cx="1970864"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sz="1200" b="1" dirty="0" smtClean="0">
                  <a:solidFill>
                    <a:srgbClr val="005D63"/>
                  </a:solidFill>
                </a:rPr>
                <a:t>Letforståelig, valid viden og forskning</a:t>
              </a:r>
              <a:endParaRPr kumimoji="0" lang="da-DK" sz="1200" b="1" i="0" u="none" strike="noStrike" kern="1200" cap="none" spc="30" normalizeH="0" baseline="0" noProof="0" dirty="0">
                <a:ln>
                  <a:noFill/>
                </a:ln>
                <a:solidFill>
                  <a:srgbClr val="005D63"/>
                </a:solidFill>
                <a:effectLst/>
                <a:uLnTx/>
                <a:uFillTx/>
              </a:endParaRPr>
            </a:p>
          </p:txBody>
        </p:sp>
      </p:grpSp>
      <p:grpSp>
        <p:nvGrpSpPr>
          <p:cNvPr id="42" name="Gruppe 41">
            <a:extLst>
              <a:ext uri="{FF2B5EF4-FFF2-40B4-BE49-F238E27FC236}">
                <a16:creationId xmlns:a16="http://schemas.microsoft.com/office/drawing/2014/main" id="{A8CDCAF7-9370-1B4F-A881-F1A826D71B1B}"/>
              </a:ext>
            </a:extLst>
          </p:cNvPr>
          <p:cNvGrpSpPr/>
          <p:nvPr/>
        </p:nvGrpSpPr>
        <p:grpSpPr>
          <a:xfrm>
            <a:off x="6298256" y="1398196"/>
            <a:ext cx="1755957" cy="2457340"/>
            <a:chOff x="3359679" y="2061398"/>
            <a:chExt cx="2592388" cy="3627866"/>
          </a:xfrm>
        </p:grpSpPr>
        <p:sp>
          <p:nvSpPr>
            <p:cNvPr id="45" name="Ellipse 44">
              <a:extLst>
                <a:ext uri="{FF2B5EF4-FFF2-40B4-BE49-F238E27FC236}">
                  <a16:creationId xmlns:a16="http://schemas.microsoft.com/office/drawing/2014/main" id="{EF1CF776-E414-B845-BC76-2374AB638AF0}"/>
                </a:ext>
              </a:extLst>
            </p:cNvPr>
            <p:cNvSpPr/>
            <p:nvPr/>
          </p:nvSpPr>
          <p:spPr>
            <a:xfrm>
              <a:off x="3359679" y="2061398"/>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sp>
          <p:nvSpPr>
            <p:cNvPr id="44" name="Pladsholder til indhold 13">
              <a:extLst>
                <a:ext uri="{FF2B5EF4-FFF2-40B4-BE49-F238E27FC236}">
                  <a16:creationId xmlns:a16="http://schemas.microsoft.com/office/drawing/2014/main" id="{F4379AC1-85D5-FB40-9B6C-70AB28C1BF54}"/>
                </a:ext>
              </a:extLst>
            </p:cNvPr>
            <p:cNvSpPr txBox="1">
              <a:spLocks/>
            </p:cNvSpPr>
            <p:nvPr/>
          </p:nvSpPr>
          <p:spPr>
            <a:xfrm>
              <a:off x="3624773" y="4768330"/>
              <a:ext cx="2062200"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da-DK" sz="1200" b="1" i="0" u="none" strike="noStrike" kern="1200" cap="none" spc="30" normalizeH="0" baseline="0" noProof="0" dirty="0" smtClean="0">
                  <a:ln>
                    <a:noFill/>
                  </a:ln>
                  <a:solidFill>
                    <a:srgbClr val="005D63"/>
                  </a:solidFill>
                  <a:effectLst/>
                  <a:uLnTx/>
                  <a:uFillTx/>
                </a:rPr>
                <a:t>Mulighed</a:t>
              </a:r>
              <a:r>
                <a:rPr kumimoji="0" lang="da-DK" sz="1200" b="1" i="0" u="none" strike="noStrike" kern="1200" cap="none" spc="30" normalizeH="0" noProof="0" dirty="0" smtClean="0">
                  <a:ln>
                    <a:noFill/>
                  </a:ln>
                  <a:solidFill>
                    <a:srgbClr val="005D63"/>
                  </a:solidFill>
                  <a:effectLst/>
                  <a:uLnTx/>
                  <a:uFillTx/>
                </a:rPr>
                <a:t> for </a:t>
              </a:r>
              <a:r>
                <a:rPr kumimoji="0" lang="da-DK" sz="1200" b="1" i="0" u="none" strike="noStrike" kern="1200" cap="none" spc="30" normalizeH="0" noProof="0" dirty="0" err="1" smtClean="0">
                  <a:ln>
                    <a:noFill/>
                  </a:ln>
                  <a:solidFill>
                    <a:srgbClr val="005D63"/>
                  </a:solidFill>
                  <a:effectLst/>
                  <a:uLnTx/>
                  <a:uFillTx/>
                </a:rPr>
                <a:t>netvær</a:t>
              </a:r>
              <a:r>
                <a:rPr lang="da-DK" sz="1200" b="1" dirty="0" smtClean="0">
                  <a:solidFill>
                    <a:srgbClr val="005D63"/>
                  </a:solidFill>
                </a:rPr>
                <a:t>k med andre mennesker med smerter</a:t>
              </a:r>
              <a:endParaRPr kumimoji="0" lang="da-DK" sz="1200" b="1" i="0" u="none" strike="noStrike" kern="1200" cap="none" spc="30" normalizeH="0" baseline="0" noProof="0" dirty="0">
                <a:ln>
                  <a:noFill/>
                </a:ln>
                <a:solidFill>
                  <a:srgbClr val="005D63"/>
                </a:solidFill>
                <a:effectLst/>
                <a:uLnTx/>
                <a:uFillTx/>
              </a:endParaRPr>
            </a:p>
          </p:txBody>
        </p:sp>
      </p:grpSp>
      <p:grpSp>
        <p:nvGrpSpPr>
          <p:cNvPr id="30" name="Gruppe 29">
            <a:extLst>
              <a:ext uri="{FF2B5EF4-FFF2-40B4-BE49-F238E27FC236}">
                <a16:creationId xmlns:a16="http://schemas.microsoft.com/office/drawing/2014/main" id="{5EDDE9EC-88F8-8A42-80CF-659F642A0542}"/>
              </a:ext>
            </a:extLst>
          </p:cNvPr>
          <p:cNvGrpSpPr/>
          <p:nvPr/>
        </p:nvGrpSpPr>
        <p:grpSpPr>
          <a:xfrm>
            <a:off x="4348564" y="4071121"/>
            <a:ext cx="1755958" cy="2465327"/>
            <a:chOff x="9120188" y="3026066"/>
            <a:chExt cx="2592388" cy="3639657"/>
          </a:xfrm>
        </p:grpSpPr>
        <p:sp>
          <p:nvSpPr>
            <p:cNvPr id="13" name="Pladsholder til indhold 13">
              <a:extLst>
                <a:ext uri="{FF2B5EF4-FFF2-40B4-BE49-F238E27FC236}">
                  <a16:creationId xmlns:a16="http://schemas.microsoft.com/office/drawing/2014/main" id="{F4379AC1-85D5-FB40-9B6C-70AB28C1BF54}"/>
                </a:ext>
              </a:extLst>
            </p:cNvPr>
            <p:cNvSpPr txBox="1">
              <a:spLocks/>
            </p:cNvSpPr>
            <p:nvPr/>
          </p:nvSpPr>
          <p:spPr>
            <a:xfrm>
              <a:off x="9292540" y="5744789"/>
              <a:ext cx="2298569"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da-DK" sz="1200" b="1" i="0" u="none" strike="noStrike" kern="1200" cap="none" spc="30" normalizeH="0" baseline="0" noProof="0" dirty="0" smtClean="0">
                  <a:ln>
                    <a:noFill/>
                  </a:ln>
                  <a:solidFill>
                    <a:srgbClr val="005D63"/>
                  </a:solidFill>
                  <a:effectLst/>
                  <a:uLnTx/>
                  <a:uFillTx/>
                  <a:ea typeface="+mn-ea"/>
                  <a:cs typeface="+mn-cs"/>
                </a:rPr>
                <a:t>Fokus på relationer,</a:t>
              </a:r>
              <a:r>
                <a:rPr kumimoji="0" lang="da-DK" sz="1200" b="1" i="0" u="none" strike="noStrike" kern="1200" cap="none" spc="30" normalizeH="0" noProof="0" dirty="0" smtClean="0">
                  <a:ln>
                    <a:noFill/>
                  </a:ln>
                  <a:solidFill>
                    <a:srgbClr val="005D63"/>
                  </a:solidFill>
                  <a:effectLst/>
                  <a:uLnTx/>
                  <a:uFillTx/>
                  <a:ea typeface="+mn-ea"/>
                  <a:cs typeface="+mn-cs"/>
                </a:rPr>
                <a:t> parforhold og sex</a:t>
              </a:r>
              <a:endParaRPr kumimoji="0" lang="da-DK" sz="1200" b="1" i="0" u="none" strike="noStrike" kern="1200" cap="none" spc="30" normalizeH="0" baseline="0" noProof="0" dirty="0">
                <a:ln>
                  <a:noFill/>
                </a:ln>
                <a:solidFill>
                  <a:srgbClr val="005D63"/>
                </a:solidFill>
                <a:effectLst/>
                <a:uLnTx/>
                <a:uFillTx/>
                <a:ea typeface="+mn-ea"/>
                <a:cs typeface="+mn-cs"/>
              </a:endParaRPr>
            </a:p>
          </p:txBody>
        </p:sp>
        <p:sp>
          <p:nvSpPr>
            <p:cNvPr id="25" name="Ellipse 24">
              <a:extLst>
                <a:ext uri="{FF2B5EF4-FFF2-40B4-BE49-F238E27FC236}">
                  <a16:creationId xmlns:a16="http://schemas.microsoft.com/office/drawing/2014/main" id="{EF1CF776-E414-B845-BC76-2374AB638AF0}"/>
                </a:ext>
              </a:extLst>
            </p:cNvPr>
            <p:cNvSpPr/>
            <p:nvPr/>
          </p:nvSpPr>
          <p:spPr>
            <a:xfrm>
              <a:off x="9120188" y="3026066"/>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grpSp>
      <p:grpSp>
        <p:nvGrpSpPr>
          <p:cNvPr id="28" name="Gruppe 27">
            <a:extLst>
              <a:ext uri="{FF2B5EF4-FFF2-40B4-BE49-F238E27FC236}">
                <a16:creationId xmlns:a16="http://schemas.microsoft.com/office/drawing/2014/main" id="{5EDDE9EC-88F8-8A42-80CF-659F642A0542}"/>
              </a:ext>
            </a:extLst>
          </p:cNvPr>
          <p:cNvGrpSpPr/>
          <p:nvPr/>
        </p:nvGrpSpPr>
        <p:grpSpPr>
          <a:xfrm>
            <a:off x="4329937" y="1366028"/>
            <a:ext cx="1755958" cy="2465327"/>
            <a:chOff x="9120188" y="3026066"/>
            <a:chExt cx="2592388" cy="3639657"/>
          </a:xfrm>
        </p:grpSpPr>
        <p:sp>
          <p:nvSpPr>
            <p:cNvPr id="33" name="Pladsholder til indhold 13">
              <a:extLst>
                <a:ext uri="{FF2B5EF4-FFF2-40B4-BE49-F238E27FC236}">
                  <a16:creationId xmlns:a16="http://schemas.microsoft.com/office/drawing/2014/main" id="{F4379AC1-85D5-FB40-9B6C-70AB28C1BF54}"/>
                </a:ext>
              </a:extLst>
            </p:cNvPr>
            <p:cNvSpPr txBox="1">
              <a:spLocks/>
            </p:cNvSpPr>
            <p:nvPr/>
          </p:nvSpPr>
          <p:spPr>
            <a:xfrm>
              <a:off x="9414006" y="5744789"/>
              <a:ext cx="2298570"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sz="1200" b="1" dirty="0" smtClean="0">
                  <a:solidFill>
                    <a:srgbClr val="005D63"/>
                  </a:solidFill>
                </a:rPr>
                <a:t>Tilpassede træningsøvelser </a:t>
              </a:r>
              <a:endParaRPr kumimoji="0" lang="da-DK" sz="1200" b="1" i="0" u="none" strike="noStrike" kern="1200" cap="none" spc="30" normalizeH="0" baseline="0" noProof="0" dirty="0">
                <a:ln>
                  <a:noFill/>
                </a:ln>
                <a:solidFill>
                  <a:srgbClr val="005D63"/>
                </a:solidFill>
                <a:effectLst/>
                <a:uLnTx/>
                <a:uFillTx/>
              </a:endParaRPr>
            </a:p>
          </p:txBody>
        </p:sp>
        <p:sp>
          <p:nvSpPr>
            <p:cNvPr id="35" name="Ellipse 34">
              <a:extLst>
                <a:ext uri="{FF2B5EF4-FFF2-40B4-BE49-F238E27FC236}">
                  <a16:creationId xmlns:a16="http://schemas.microsoft.com/office/drawing/2014/main" id="{EF1CF776-E414-B845-BC76-2374AB638AF0}"/>
                </a:ext>
              </a:extLst>
            </p:cNvPr>
            <p:cNvSpPr/>
            <p:nvPr/>
          </p:nvSpPr>
          <p:spPr>
            <a:xfrm>
              <a:off x="9120188" y="3026066"/>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grpSp>
      <p:grpSp>
        <p:nvGrpSpPr>
          <p:cNvPr id="37" name="Gruppe 36">
            <a:extLst>
              <a:ext uri="{FF2B5EF4-FFF2-40B4-BE49-F238E27FC236}">
                <a16:creationId xmlns:a16="http://schemas.microsoft.com/office/drawing/2014/main" id="{A8CDCAF7-9370-1B4F-A881-F1A826D71B1B}"/>
              </a:ext>
            </a:extLst>
          </p:cNvPr>
          <p:cNvGrpSpPr/>
          <p:nvPr/>
        </p:nvGrpSpPr>
        <p:grpSpPr>
          <a:xfrm>
            <a:off x="2351844" y="1349212"/>
            <a:ext cx="1755957" cy="2457340"/>
            <a:chOff x="3359679" y="2061398"/>
            <a:chExt cx="2592388" cy="3627866"/>
          </a:xfrm>
        </p:grpSpPr>
        <p:sp>
          <p:nvSpPr>
            <p:cNvPr id="40" name="Ellipse 39">
              <a:extLst>
                <a:ext uri="{FF2B5EF4-FFF2-40B4-BE49-F238E27FC236}">
                  <a16:creationId xmlns:a16="http://schemas.microsoft.com/office/drawing/2014/main" id="{EF1CF776-E414-B845-BC76-2374AB638AF0}"/>
                </a:ext>
              </a:extLst>
            </p:cNvPr>
            <p:cNvSpPr/>
            <p:nvPr/>
          </p:nvSpPr>
          <p:spPr>
            <a:xfrm>
              <a:off x="3359679" y="2061398"/>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sp>
          <p:nvSpPr>
            <p:cNvPr id="39" name="Pladsholder til indhold 13">
              <a:extLst>
                <a:ext uri="{FF2B5EF4-FFF2-40B4-BE49-F238E27FC236}">
                  <a16:creationId xmlns:a16="http://schemas.microsoft.com/office/drawing/2014/main" id="{F4379AC1-85D5-FB40-9B6C-70AB28C1BF54}"/>
                </a:ext>
              </a:extLst>
            </p:cNvPr>
            <p:cNvSpPr txBox="1">
              <a:spLocks/>
            </p:cNvSpPr>
            <p:nvPr/>
          </p:nvSpPr>
          <p:spPr>
            <a:xfrm>
              <a:off x="3624773" y="4768330"/>
              <a:ext cx="2062200"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da-DK" sz="1200" b="1" i="0" u="none" strike="noStrike" kern="1200" cap="none" spc="30" normalizeH="0" baseline="0" noProof="0" dirty="0" smtClean="0">
                  <a:ln>
                    <a:noFill/>
                  </a:ln>
                  <a:solidFill>
                    <a:srgbClr val="005D63"/>
                  </a:solidFill>
                  <a:effectLst/>
                  <a:uLnTx/>
                  <a:uFillTx/>
                  <a:ea typeface="+mn-ea"/>
                  <a:cs typeface="+mn-cs"/>
                </a:rPr>
                <a:t>Meditationer,</a:t>
              </a:r>
              <a:r>
                <a:rPr kumimoji="0" lang="da-DK" sz="1200" b="1" i="0" u="none" strike="noStrike" kern="1200" cap="none" spc="30" normalizeH="0" noProof="0" dirty="0" smtClean="0">
                  <a:ln>
                    <a:noFill/>
                  </a:ln>
                  <a:solidFill>
                    <a:srgbClr val="005D63"/>
                  </a:solidFill>
                  <a:effectLst/>
                  <a:uLnTx/>
                  <a:uFillTx/>
                  <a:ea typeface="+mn-ea"/>
                  <a:cs typeface="+mn-cs"/>
                </a:rPr>
                <a:t> </a:t>
              </a:r>
              <a:r>
                <a:rPr kumimoji="0" lang="da-DK" sz="1200" b="1" i="0" u="none" strike="noStrike" kern="1200" cap="none" spc="30" normalizeH="0" noProof="0" dirty="0" err="1" smtClean="0">
                  <a:ln>
                    <a:noFill/>
                  </a:ln>
                  <a:solidFill>
                    <a:srgbClr val="005D63"/>
                  </a:solidFill>
                  <a:effectLst/>
                  <a:uLnTx/>
                  <a:uFillTx/>
                  <a:ea typeface="+mn-ea"/>
                  <a:cs typeface="+mn-cs"/>
                </a:rPr>
                <a:t>mindfulness</a:t>
              </a:r>
              <a:r>
                <a:rPr kumimoji="0" lang="da-DK" sz="1200" b="1" i="0" u="none" strike="noStrike" kern="1200" cap="none" spc="30" normalizeH="0" noProof="0" dirty="0" smtClean="0">
                  <a:ln>
                    <a:noFill/>
                  </a:ln>
                  <a:solidFill>
                    <a:srgbClr val="005D63"/>
                  </a:solidFill>
                  <a:effectLst/>
                  <a:uLnTx/>
                  <a:uFillTx/>
                  <a:ea typeface="+mn-ea"/>
                  <a:cs typeface="+mn-cs"/>
                </a:rPr>
                <a:t> og fokus på ro i naturen</a:t>
              </a:r>
              <a:endParaRPr kumimoji="0" lang="da-DK" sz="1200" b="1" i="0" u="none" strike="noStrike" kern="1200" cap="none" spc="30" normalizeH="0" baseline="0" noProof="0" dirty="0">
                <a:ln>
                  <a:noFill/>
                </a:ln>
                <a:solidFill>
                  <a:srgbClr val="005D63"/>
                </a:solidFill>
                <a:effectLst/>
                <a:uLnTx/>
                <a:uFillTx/>
                <a:ea typeface="+mn-ea"/>
                <a:cs typeface="+mn-cs"/>
              </a:endParaRPr>
            </a:p>
          </p:txBody>
        </p:sp>
      </p:grpSp>
      <p:grpSp>
        <p:nvGrpSpPr>
          <p:cNvPr id="63" name="Gruppe 62">
            <a:extLst>
              <a:ext uri="{FF2B5EF4-FFF2-40B4-BE49-F238E27FC236}">
                <a16:creationId xmlns:a16="http://schemas.microsoft.com/office/drawing/2014/main" id="{A8CDCAF7-9370-1B4F-A881-F1A826D71B1B}"/>
              </a:ext>
            </a:extLst>
          </p:cNvPr>
          <p:cNvGrpSpPr/>
          <p:nvPr/>
        </p:nvGrpSpPr>
        <p:grpSpPr>
          <a:xfrm>
            <a:off x="6284787" y="4045080"/>
            <a:ext cx="1755957" cy="2457340"/>
            <a:chOff x="3359679" y="2061398"/>
            <a:chExt cx="2592388" cy="3627866"/>
          </a:xfrm>
        </p:grpSpPr>
        <p:sp>
          <p:nvSpPr>
            <p:cNvPr id="65" name="Ellipse 64">
              <a:extLst>
                <a:ext uri="{FF2B5EF4-FFF2-40B4-BE49-F238E27FC236}">
                  <a16:creationId xmlns:a16="http://schemas.microsoft.com/office/drawing/2014/main" id="{EF1CF776-E414-B845-BC76-2374AB638AF0}"/>
                </a:ext>
              </a:extLst>
            </p:cNvPr>
            <p:cNvSpPr/>
            <p:nvPr/>
          </p:nvSpPr>
          <p:spPr>
            <a:xfrm>
              <a:off x="3359679" y="2061398"/>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sp>
          <p:nvSpPr>
            <p:cNvPr id="66" name="Pladsholder til indhold 13">
              <a:extLst>
                <a:ext uri="{FF2B5EF4-FFF2-40B4-BE49-F238E27FC236}">
                  <a16:creationId xmlns:a16="http://schemas.microsoft.com/office/drawing/2014/main" id="{F4379AC1-85D5-FB40-9B6C-70AB28C1BF54}"/>
                </a:ext>
              </a:extLst>
            </p:cNvPr>
            <p:cNvSpPr txBox="1">
              <a:spLocks/>
            </p:cNvSpPr>
            <p:nvPr/>
          </p:nvSpPr>
          <p:spPr>
            <a:xfrm>
              <a:off x="3624773" y="4768330"/>
              <a:ext cx="2062200"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200" b="1" dirty="0" smtClean="0"/>
                <a:t>Inspirerende livshistorier fra andre smerteramte</a:t>
              </a:r>
              <a:endParaRPr lang="da-DK" sz="1200" b="1" dirty="0"/>
            </a:p>
          </p:txBody>
        </p:sp>
      </p:grpSp>
      <p:pic>
        <p:nvPicPr>
          <p:cNvPr id="48" name="Billede 47">
            <a:extLst>
              <a:ext uri="{FF2B5EF4-FFF2-40B4-BE49-F238E27FC236}">
                <a16:creationId xmlns:a16="http://schemas.microsoft.com/office/drawing/2014/main" id="{43EE0E95-8A1F-244E-B81F-800DCC24B77D}"/>
              </a:ext>
            </a:extLst>
          </p:cNvPr>
          <p:cNvPicPr>
            <a:picLocks noChangeAspect="1"/>
          </p:cNvPicPr>
          <p:nvPr/>
        </p:nvPicPr>
        <p:blipFill>
          <a:blip r:embed="rId3"/>
          <a:stretch>
            <a:fillRect/>
          </a:stretch>
        </p:blipFill>
        <p:spPr>
          <a:xfrm>
            <a:off x="584373" y="1656605"/>
            <a:ext cx="1164300" cy="1164300"/>
          </a:xfrm>
          <a:prstGeom prst="rect">
            <a:avLst/>
          </a:prstGeom>
          <a:noFill/>
        </p:spPr>
      </p:pic>
      <p:pic>
        <p:nvPicPr>
          <p:cNvPr id="51" name="Billede 50">
            <a:extLst>
              <a:ext uri="{FF2B5EF4-FFF2-40B4-BE49-F238E27FC236}">
                <a16:creationId xmlns:a16="http://schemas.microsoft.com/office/drawing/2014/main" id="{66ED1E52-C38A-C545-AB20-0D2A90097DC5}"/>
              </a:ext>
            </a:extLst>
          </p:cNvPr>
          <p:cNvPicPr>
            <a:picLocks noChangeAspect="1"/>
          </p:cNvPicPr>
          <p:nvPr/>
        </p:nvPicPr>
        <p:blipFill>
          <a:blip r:embed="rId4"/>
          <a:stretch>
            <a:fillRect/>
          </a:stretch>
        </p:blipFill>
        <p:spPr>
          <a:xfrm>
            <a:off x="4618965" y="1632729"/>
            <a:ext cx="1161945" cy="1161945"/>
          </a:xfrm>
          <a:prstGeom prst="rect">
            <a:avLst/>
          </a:prstGeom>
        </p:spPr>
      </p:pic>
      <p:pic>
        <p:nvPicPr>
          <p:cNvPr id="52" name="Billede 51">
            <a:extLst>
              <a:ext uri="{FF2B5EF4-FFF2-40B4-BE49-F238E27FC236}">
                <a16:creationId xmlns:a16="http://schemas.microsoft.com/office/drawing/2014/main" id="{2E6D53A6-4254-144D-B139-6BB115EA4B82}"/>
              </a:ext>
            </a:extLst>
          </p:cNvPr>
          <p:cNvPicPr>
            <a:picLocks noChangeAspect="1"/>
          </p:cNvPicPr>
          <p:nvPr/>
        </p:nvPicPr>
        <p:blipFill>
          <a:blip r:embed="rId5"/>
          <a:stretch>
            <a:fillRect/>
          </a:stretch>
        </p:blipFill>
        <p:spPr>
          <a:xfrm>
            <a:off x="6614864" y="1656605"/>
            <a:ext cx="1078540" cy="1078540"/>
          </a:xfrm>
          <a:prstGeom prst="rect">
            <a:avLst/>
          </a:prstGeom>
        </p:spPr>
      </p:pic>
      <p:pic>
        <p:nvPicPr>
          <p:cNvPr id="53" name="Billede 52">
            <a:extLst>
              <a:ext uri="{FF2B5EF4-FFF2-40B4-BE49-F238E27FC236}">
                <a16:creationId xmlns:a16="http://schemas.microsoft.com/office/drawing/2014/main" id="{28E20CEE-D812-964C-9D80-DF116415A8DC}"/>
              </a:ext>
            </a:extLst>
          </p:cNvPr>
          <p:cNvPicPr>
            <a:picLocks noChangeAspect="1"/>
          </p:cNvPicPr>
          <p:nvPr/>
        </p:nvPicPr>
        <p:blipFill>
          <a:blip r:embed="rId6"/>
          <a:stretch>
            <a:fillRect/>
          </a:stretch>
        </p:blipFill>
        <p:spPr>
          <a:xfrm>
            <a:off x="584373" y="4262994"/>
            <a:ext cx="1235123" cy="1235123"/>
          </a:xfrm>
          <a:prstGeom prst="rect">
            <a:avLst/>
          </a:prstGeom>
        </p:spPr>
      </p:pic>
      <p:pic>
        <p:nvPicPr>
          <p:cNvPr id="56" name="Billede 55">
            <a:extLst>
              <a:ext uri="{FF2B5EF4-FFF2-40B4-BE49-F238E27FC236}">
                <a16:creationId xmlns:a16="http://schemas.microsoft.com/office/drawing/2014/main" id="{0B3D37D3-7B48-084C-9BB7-547C26DD3B13}"/>
              </a:ext>
            </a:extLst>
          </p:cNvPr>
          <p:cNvPicPr>
            <a:picLocks noChangeAspect="1"/>
          </p:cNvPicPr>
          <p:nvPr/>
        </p:nvPicPr>
        <p:blipFill>
          <a:blip r:embed="rId7"/>
          <a:stretch>
            <a:fillRect/>
          </a:stretch>
        </p:blipFill>
        <p:spPr>
          <a:xfrm>
            <a:off x="2592607" y="4312580"/>
            <a:ext cx="1116861" cy="1116861"/>
          </a:xfrm>
          <a:prstGeom prst="rect">
            <a:avLst/>
          </a:prstGeom>
        </p:spPr>
      </p:pic>
      <p:pic>
        <p:nvPicPr>
          <p:cNvPr id="57" name="Billede 56">
            <a:extLst>
              <a:ext uri="{FF2B5EF4-FFF2-40B4-BE49-F238E27FC236}">
                <a16:creationId xmlns:a16="http://schemas.microsoft.com/office/drawing/2014/main" id="{351241FD-76FA-CC41-B85E-2A93397986F8}"/>
              </a:ext>
            </a:extLst>
          </p:cNvPr>
          <p:cNvPicPr>
            <a:picLocks noChangeAspect="1"/>
          </p:cNvPicPr>
          <p:nvPr/>
        </p:nvPicPr>
        <p:blipFill>
          <a:blip r:embed="rId8"/>
          <a:stretch>
            <a:fillRect/>
          </a:stretch>
        </p:blipFill>
        <p:spPr>
          <a:xfrm>
            <a:off x="2736385" y="1656605"/>
            <a:ext cx="986874" cy="986874"/>
          </a:xfrm>
          <a:prstGeom prst="rect">
            <a:avLst/>
          </a:prstGeom>
        </p:spPr>
      </p:pic>
      <p:pic>
        <p:nvPicPr>
          <p:cNvPr id="62" name="Billede 61">
            <a:extLst>
              <a:ext uri="{FF2B5EF4-FFF2-40B4-BE49-F238E27FC236}">
                <a16:creationId xmlns:a16="http://schemas.microsoft.com/office/drawing/2014/main" id="{4BF9B384-5558-0847-A324-64F2EAC2F86B}"/>
              </a:ext>
            </a:extLst>
          </p:cNvPr>
          <p:cNvPicPr>
            <a:picLocks noChangeAspect="1"/>
          </p:cNvPicPr>
          <p:nvPr/>
        </p:nvPicPr>
        <p:blipFill>
          <a:blip r:embed="rId9"/>
          <a:stretch>
            <a:fillRect/>
          </a:stretch>
        </p:blipFill>
        <p:spPr>
          <a:xfrm>
            <a:off x="4715161" y="4422786"/>
            <a:ext cx="985510" cy="985510"/>
          </a:xfrm>
          <a:prstGeom prst="rect">
            <a:avLst/>
          </a:prstGeom>
        </p:spPr>
      </p:pic>
      <p:pic>
        <p:nvPicPr>
          <p:cNvPr id="64" name="Billede 63">
            <a:extLst>
              <a:ext uri="{FF2B5EF4-FFF2-40B4-BE49-F238E27FC236}">
                <a16:creationId xmlns:a16="http://schemas.microsoft.com/office/drawing/2014/main" id="{05382444-E334-AF45-ABEF-F32F3FC203B1}"/>
              </a:ext>
            </a:extLst>
          </p:cNvPr>
          <p:cNvPicPr>
            <a:picLocks noChangeAspect="1"/>
          </p:cNvPicPr>
          <p:nvPr/>
        </p:nvPicPr>
        <p:blipFill>
          <a:blip r:embed="rId10"/>
          <a:stretch>
            <a:fillRect/>
          </a:stretch>
        </p:blipFill>
        <p:spPr>
          <a:xfrm>
            <a:off x="6581323" y="4352817"/>
            <a:ext cx="1055479" cy="1055479"/>
          </a:xfrm>
          <a:prstGeom prst="rect">
            <a:avLst/>
          </a:prstGeom>
        </p:spPr>
      </p:pic>
      <p:grpSp>
        <p:nvGrpSpPr>
          <p:cNvPr id="36" name="Gruppe 35">
            <a:extLst>
              <a:ext uri="{FF2B5EF4-FFF2-40B4-BE49-F238E27FC236}">
                <a16:creationId xmlns:a16="http://schemas.microsoft.com/office/drawing/2014/main" id="{1E925707-C776-4945-92C9-66BCF14693AD}"/>
              </a:ext>
            </a:extLst>
          </p:cNvPr>
          <p:cNvGrpSpPr/>
          <p:nvPr/>
        </p:nvGrpSpPr>
        <p:grpSpPr>
          <a:xfrm>
            <a:off x="8268165" y="1360776"/>
            <a:ext cx="1755958" cy="2465327"/>
            <a:chOff x="479425" y="3026066"/>
            <a:chExt cx="2592388" cy="3639657"/>
          </a:xfrm>
        </p:grpSpPr>
        <p:sp>
          <p:nvSpPr>
            <p:cNvPr id="38" name="Ellipse 37">
              <a:extLst>
                <a:ext uri="{FF2B5EF4-FFF2-40B4-BE49-F238E27FC236}">
                  <a16:creationId xmlns:a16="http://schemas.microsoft.com/office/drawing/2014/main" id="{E9A6CE46-461B-7B40-8CF5-7BF9FDE37DDF}"/>
                </a:ext>
              </a:extLst>
            </p:cNvPr>
            <p:cNvSpPr/>
            <p:nvPr/>
          </p:nvSpPr>
          <p:spPr>
            <a:xfrm>
              <a:off x="479425" y="3026066"/>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sp>
          <p:nvSpPr>
            <p:cNvPr id="41" name="Pladsholder til indhold 13">
              <a:extLst>
                <a:ext uri="{FF2B5EF4-FFF2-40B4-BE49-F238E27FC236}">
                  <a16:creationId xmlns:a16="http://schemas.microsoft.com/office/drawing/2014/main" id="{B9AF4138-15EE-2F45-9277-8B05A3BB000C}"/>
                </a:ext>
              </a:extLst>
            </p:cNvPr>
            <p:cNvSpPr txBox="1">
              <a:spLocks/>
            </p:cNvSpPr>
            <p:nvPr/>
          </p:nvSpPr>
          <p:spPr>
            <a:xfrm>
              <a:off x="790187" y="5744789"/>
              <a:ext cx="1970864"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da-DK" sz="1200" b="1" i="0" u="none" strike="noStrike" kern="1200" cap="none" spc="30" normalizeH="0" baseline="0" noProof="0" dirty="0" smtClean="0">
                  <a:ln>
                    <a:noFill/>
                  </a:ln>
                  <a:solidFill>
                    <a:srgbClr val="005D63"/>
                  </a:solidFill>
                  <a:effectLst/>
                  <a:uLnTx/>
                  <a:uFillTx/>
                  <a:ea typeface="+mn-ea"/>
                  <a:cs typeface="+mn-cs"/>
                </a:rPr>
                <a:t>Fokus</a:t>
              </a:r>
              <a:r>
                <a:rPr kumimoji="0" lang="da-DK" sz="1200" b="1" i="0" u="none" strike="noStrike" kern="1200" cap="none" spc="30" normalizeH="0" noProof="0" dirty="0" smtClean="0">
                  <a:ln>
                    <a:noFill/>
                  </a:ln>
                  <a:solidFill>
                    <a:srgbClr val="005D63"/>
                  </a:solidFill>
                  <a:effectLst/>
                  <a:uLnTx/>
                  <a:uFillTx/>
                  <a:ea typeface="+mn-ea"/>
                  <a:cs typeface="+mn-cs"/>
                </a:rPr>
                <a:t> på det eksistentielle – at finde mening</a:t>
              </a:r>
              <a:endParaRPr kumimoji="0" lang="da-DK" sz="1200" b="1" i="0" u="none" strike="noStrike" kern="1200" cap="none" spc="30" normalizeH="0" baseline="0" noProof="0" dirty="0">
                <a:ln>
                  <a:noFill/>
                </a:ln>
                <a:solidFill>
                  <a:srgbClr val="005D63"/>
                </a:solidFill>
                <a:effectLst/>
                <a:uLnTx/>
                <a:uFillTx/>
                <a:ea typeface="+mn-ea"/>
                <a:cs typeface="+mn-cs"/>
              </a:endParaRPr>
            </a:p>
          </p:txBody>
        </p:sp>
      </p:grpSp>
      <p:grpSp>
        <p:nvGrpSpPr>
          <p:cNvPr id="46" name="Gruppe 45">
            <a:extLst>
              <a:ext uri="{FF2B5EF4-FFF2-40B4-BE49-F238E27FC236}">
                <a16:creationId xmlns:a16="http://schemas.microsoft.com/office/drawing/2014/main" id="{5EDDE9EC-88F8-8A42-80CF-659F642A0542}"/>
              </a:ext>
            </a:extLst>
          </p:cNvPr>
          <p:cNvGrpSpPr/>
          <p:nvPr/>
        </p:nvGrpSpPr>
        <p:grpSpPr>
          <a:xfrm>
            <a:off x="8268165" y="4037093"/>
            <a:ext cx="1755958" cy="2465327"/>
            <a:chOff x="9120188" y="3026066"/>
            <a:chExt cx="2592388" cy="3639657"/>
          </a:xfrm>
        </p:grpSpPr>
        <p:sp>
          <p:nvSpPr>
            <p:cNvPr id="54" name="Pladsholder til indhold 13">
              <a:extLst>
                <a:ext uri="{FF2B5EF4-FFF2-40B4-BE49-F238E27FC236}">
                  <a16:creationId xmlns:a16="http://schemas.microsoft.com/office/drawing/2014/main" id="{F4379AC1-85D5-FB40-9B6C-70AB28C1BF54}"/>
                </a:ext>
              </a:extLst>
            </p:cNvPr>
            <p:cNvSpPr txBox="1">
              <a:spLocks/>
            </p:cNvSpPr>
            <p:nvPr/>
          </p:nvSpPr>
          <p:spPr>
            <a:xfrm>
              <a:off x="9414006" y="5744789"/>
              <a:ext cx="2298570"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sz="1200" b="1" noProof="0" dirty="0" smtClean="0">
                  <a:solidFill>
                    <a:srgbClr val="005D63"/>
                  </a:solidFill>
                </a:rPr>
                <a:t>Støtte til</a:t>
              </a:r>
              <a:r>
                <a:rPr kumimoji="0" lang="da-DK" sz="1200" b="1" i="0" u="none" strike="noStrike" kern="1200" cap="none" spc="30" normalizeH="0" baseline="0" noProof="0" dirty="0" smtClean="0">
                  <a:ln>
                    <a:noFill/>
                  </a:ln>
                  <a:solidFill>
                    <a:srgbClr val="005D63"/>
                  </a:solidFill>
                  <a:effectLst/>
                  <a:uLnTx/>
                  <a:uFillTx/>
                </a:rPr>
                <a:t> mødet</a:t>
              </a:r>
              <a:r>
                <a:rPr kumimoji="0" lang="da-DK" sz="1200" b="1" i="0" u="none" strike="noStrike" kern="1200" cap="none" spc="30" normalizeH="0" noProof="0" dirty="0" smtClean="0">
                  <a:ln>
                    <a:noFill/>
                  </a:ln>
                  <a:solidFill>
                    <a:srgbClr val="005D63"/>
                  </a:solidFill>
                  <a:effectLst/>
                  <a:uLnTx/>
                  <a:uFillTx/>
                </a:rPr>
                <a:t> med ”systemet”  (jobcenter mm.)</a:t>
              </a:r>
              <a:endParaRPr kumimoji="0" lang="da-DK" sz="1200" b="1" i="0" u="none" strike="noStrike" kern="1200" cap="none" spc="30" normalizeH="0" baseline="0" noProof="0" dirty="0">
                <a:ln>
                  <a:noFill/>
                </a:ln>
                <a:solidFill>
                  <a:srgbClr val="005D63"/>
                </a:solidFill>
                <a:effectLst/>
                <a:uLnTx/>
                <a:uFillTx/>
              </a:endParaRPr>
            </a:p>
          </p:txBody>
        </p:sp>
        <p:sp>
          <p:nvSpPr>
            <p:cNvPr id="55" name="Ellipse 54">
              <a:extLst>
                <a:ext uri="{FF2B5EF4-FFF2-40B4-BE49-F238E27FC236}">
                  <a16:creationId xmlns:a16="http://schemas.microsoft.com/office/drawing/2014/main" id="{EF1CF776-E414-B845-BC76-2374AB638AF0}"/>
                </a:ext>
              </a:extLst>
            </p:cNvPr>
            <p:cNvSpPr/>
            <p:nvPr/>
          </p:nvSpPr>
          <p:spPr>
            <a:xfrm>
              <a:off x="9120188" y="3026066"/>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grpSp>
      <p:grpSp>
        <p:nvGrpSpPr>
          <p:cNvPr id="61" name="Gruppe 60">
            <a:extLst>
              <a:ext uri="{FF2B5EF4-FFF2-40B4-BE49-F238E27FC236}">
                <a16:creationId xmlns:a16="http://schemas.microsoft.com/office/drawing/2014/main" id="{1E925707-C776-4945-92C9-66BCF14693AD}"/>
              </a:ext>
            </a:extLst>
          </p:cNvPr>
          <p:cNvGrpSpPr/>
          <p:nvPr/>
        </p:nvGrpSpPr>
        <p:grpSpPr>
          <a:xfrm>
            <a:off x="10236483" y="1345038"/>
            <a:ext cx="1755958" cy="2465327"/>
            <a:chOff x="479425" y="3026066"/>
            <a:chExt cx="2592388" cy="3639657"/>
          </a:xfrm>
        </p:grpSpPr>
        <p:sp>
          <p:nvSpPr>
            <p:cNvPr id="67" name="Ellipse 66">
              <a:extLst>
                <a:ext uri="{FF2B5EF4-FFF2-40B4-BE49-F238E27FC236}">
                  <a16:creationId xmlns:a16="http://schemas.microsoft.com/office/drawing/2014/main" id="{E9A6CE46-461B-7B40-8CF5-7BF9FDE37DDF}"/>
                </a:ext>
              </a:extLst>
            </p:cNvPr>
            <p:cNvSpPr/>
            <p:nvPr/>
          </p:nvSpPr>
          <p:spPr>
            <a:xfrm>
              <a:off x="479425" y="3026066"/>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sp>
          <p:nvSpPr>
            <p:cNvPr id="68" name="Pladsholder til indhold 13">
              <a:extLst>
                <a:ext uri="{FF2B5EF4-FFF2-40B4-BE49-F238E27FC236}">
                  <a16:creationId xmlns:a16="http://schemas.microsoft.com/office/drawing/2014/main" id="{B9AF4138-15EE-2F45-9277-8B05A3BB000C}"/>
                </a:ext>
              </a:extLst>
            </p:cNvPr>
            <p:cNvSpPr txBox="1">
              <a:spLocks/>
            </p:cNvSpPr>
            <p:nvPr/>
          </p:nvSpPr>
          <p:spPr>
            <a:xfrm>
              <a:off x="790187" y="5744789"/>
              <a:ext cx="1970864"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da-DK" sz="1200" b="1" i="0" u="none" strike="noStrike" kern="1200" cap="none" spc="30" normalizeH="0" baseline="0" noProof="0" dirty="0" smtClean="0">
                  <a:ln>
                    <a:noFill/>
                  </a:ln>
                  <a:solidFill>
                    <a:srgbClr val="005D63"/>
                  </a:solidFill>
                  <a:effectLst/>
                  <a:uLnTx/>
                  <a:uFillTx/>
                  <a:ea typeface="+mn-ea"/>
                  <a:cs typeface="+mn-cs"/>
                </a:rPr>
                <a:t>Hjælp til at finde rundt i medicin-junglen</a:t>
              </a:r>
              <a:endParaRPr kumimoji="0" lang="da-DK" sz="1200" b="1" i="0" u="none" strike="noStrike" kern="1200" cap="none" spc="30" normalizeH="0" baseline="0" noProof="0" dirty="0">
                <a:ln>
                  <a:noFill/>
                </a:ln>
                <a:solidFill>
                  <a:srgbClr val="005D63"/>
                </a:solidFill>
                <a:effectLst/>
                <a:uLnTx/>
                <a:uFillTx/>
                <a:ea typeface="+mn-ea"/>
                <a:cs typeface="+mn-cs"/>
              </a:endParaRPr>
            </a:p>
          </p:txBody>
        </p:sp>
      </p:grpSp>
      <p:grpSp>
        <p:nvGrpSpPr>
          <p:cNvPr id="69" name="Gruppe 68">
            <a:extLst>
              <a:ext uri="{FF2B5EF4-FFF2-40B4-BE49-F238E27FC236}">
                <a16:creationId xmlns:a16="http://schemas.microsoft.com/office/drawing/2014/main" id="{1E925707-C776-4945-92C9-66BCF14693AD}"/>
              </a:ext>
            </a:extLst>
          </p:cNvPr>
          <p:cNvGrpSpPr/>
          <p:nvPr/>
        </p:nvGrpSpPr>
        <p:grpSpPr>
          <a:xfrm>
            <a:off x="10226487" y="4037093"/>
            <a:ext cx="1755958" cy="2465327"/>
            <a:chOff x="479425" y="3026066"/>
            <a:chExt cx="2592388" cy="3639657"/>
          </a:xfrm>
        </p:grpSpPr>
        <p:sp>
          <p:nvSpPr>
            <p:cNvPr id="70" name="Ellipse 69">
              <a:extLst>
                <a:ext uri="{FF2B5EF4-FFF2-40B4-BE49-F238E27FC236}">
                  <a16:creationId xmlns:a16="http://schemas.microsoft.com/office/drawing/2014/main" id="{E9A6CE46-461B-7B40-8CF5-7BF9FDE37DDF}"/>
                </a:ext>
              </a:extLst>
            </p:cNvPr>
            <p:cNvSpPr/>
            <p:nvPr/>
          </p:nvSpPr>
          <p:spPr>
            <a:xfrm>
              <a:off x="479425" y="3026066"/>
              <a:ext cx="2592388" cy="2592388"/>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FFFFFF"/>
                </a:solidFill>
                <a:effectLst/>
                <a:uLnTx/>
                <a:uFillTx/>
                <a:ea typeface="+mn-ea"/>
                <a:cs typeface="+mn-cs"/>
              </a:endParaRPr>
            </a:p>
          </p:txBody>
        </p:sp>
        <p:sp>
          <p:nvSpPr>
            <p:cNvPr id="71" name="Pladsholder til indhold 13">
              <a:extLst>
                <a:ext uri="{FF2B5EF4-FFF2-40B4-BE49-F238E27FC236}">
                  <a16:creationId xmlns:a16="http://schemas.microsoft.com/office/drawing/2014/main" id="{B9AF4138-15EE-2F45-9277-8B05A3BB000C}"/>
                </a:ext>
              </a:extLst>
            </p:cNvPr>
            <p:cNvSpPr txBox="1">
              <a:spLocks/>
            </p:cNvSpPr>
            <p:nvPr/>
          </p:nvSpPr>
          <p:spPr>
            <a:xfrm>
              <a:off x="790187" y="5744789"/>
              <a:ext cx="1970864" cy="920934"/>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000" kern="1200" spc="30" baseline="0">
                  <a:solidFill>
                    <a:schemeClr val="tx2"/>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tx2"/>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da-DK" sz="1200" b="1" i="0" u="none" strike="noStrike" kern="1200" cap="none" spc="30" normalizeH="0" baseline="0" noProof="0" dirty="0" smtClean="0">
                  <a:ln>
                    <a:noFill/>
                  </a:ln>
                  <a:solidFill>
                    <a:srgbClr val="005D63"/>
                  </a:solidFill>
                  <a:effectLst/>
                  <a:uLnTx/>
                  <a:uFillTx/>
                  <a:ea typeface="+mn-ea"/>
                  <a:cs typeface="+mn-cs"/>
                </a:rPr>
                <a:t>Mulighed for at opstille egne mål og delmål</a:t>
              </a:r>
              <a:endParaRPr kumimoji="0" lang="da-DK" sz="1200" b="1" i="0" u="none" strike="noStrike" kern="1200" cap="none" spc="30" normalizeH="0" baseline="0" noProof="0" dirty="0">
                <a:ln>
                  <a:noFill/>
                </a:ln>
                <a:solidFill>
                  <a:srgbClr val="005D63"/>
                </a:solidFill>
                <a:effectLst/>
                <a:uLnTx/>
                <a:uFillTx/>
                <a:ea typeface="+mn-ea"/>
                <a:cs typeface="+mn-cs"/>
              </a:endParaRPr>
            </a:p>
          </p:txBody>
        </p:sp>
      </p:grpSp>
      <p:pic>
        <p:nvPicPr>
          <p:cNvPr id="72" name="Billede 71">
            <a:extLst>
              <a:ext uri="{FF2B5EF4-FFF2-40B4-BE49-F238E27FC236}">
                <a16:creationId xmlns:a16="http://schemas.microsoft.com/office/drawing/2014/main" id="{6A3B21DF-8DEF-B04D-928F-1EB2FE615855}"/>
              </a:ext>
            </a:extLst>
          </p:cNvPr>
          <p:cNvPicPr>
            <a:picLocks noChangeAspect="1"/>
          </p:cNvPicPr>
          <p:nvPr/>
        </p:nvPicPr>
        <p:blipFill>
          <a:blip r:embed="rId11"/>
          <a:stretch>
            <a:fillRect/>
          </a:stretch>
        </p:blipFill>
        <p:spPr>
          <a:xfrm>
            <a:off x="10477183" y="1604434"/>
            <a:ext cx="1216471" cy="1216471"/>
          </a:xfrm>
          <a:prstGeom prst="rect">
            <a:avLst/>
          </a:prstGeom>
        </p:spPr>
      </p:pic>
      <p:pic>
        <p:nvPicPr>
          <p:cNvPr id="73" name="Billede 72">
            <a:extLst>
              <a:ext uri="{FF2B5EF4-FFF2-40B4-BE49-F238E27FC236}">
                <a16:creationId xmlns:a16="http://schemas.microsoft.com/office/drawing/2014/main" id="{BAFB5699-430B-E64E-B27C-5FCFFC77F2E5}"/>
              </a:ext>
            </a:extLst>
          </p:cNvPr>
          <p:cNvPicPr>
            <a:picLocks noChangeAspect="1"/>
          </p:cNvPicPr>
          <p:nvPr/>
        </p:nvPicPr>
        <p:blipFill>
          <a:blip r:embed="rId12"/>
          <a:stretch>
            <a:fillRect/>
          </a:stretch>
        </p:blipFill>
        <p:spPr>
          <a:xfrm>
            <a:off x="10550209" y="4409949"/>
            <a:ext cx="1059900" cy="1059900"/>
          </a:xfrm>
          <a:prstGeom prst="rect">
            <a:avLst/>
          </a:prstGeom>
        </p:spPr>
      </p:pic>
      <p:pic>
        <p:nvPicPr>
          <p:cNvPr id="74" name="Billede 73">
            <a:extLst>
              <a:ext uri="{FF2B5EF4-FFF2-40B4-BE49-F238E27FC236}">
                <a16:creationId xmlns:a16="http://schemas.microsoft.com/office/drawing/2014/main" id="{24E3F566-351F-314A-93BD-C057804AE2C1}"/>
              </a:ext>
            </a:extLst>
          </p:cNvPr>
          <p:cNvPicPr>
            <a:picLocks noChangeAspect="1"/>
          </p:cNvPicPr>
          <p:nvPr/>
        </p:nvPicPr>
        <p:blipFill>
          <a:blip r:embed="rId13"/>
          <a:stretch>
            <a:fillRect/>
          </a:stretch>
        </p:blipFill>
        <p:spPr>
          <a:xfrm>
            <a:off x="8535613" y="1632729"/>
            <a:ext cx="1170299" cy="1170299"/>
          </a:xfrm>
          <a:prstGeom prst="rect">
            <a:avLst/>
          </a:prstGeom>
        </p:spPr>
      </p:pic>
      <p:pic>
        <p:nvPicPr>
          <p:cNvPr id="75" name="Billede 74">
            <a:extLst>
              <a:ext uri="{FF2B5EF4-FFF2-40B4-BE49-F238E27FC236}">
                <a16:creationId xmlns:a16="http://schemas.microsoft.com/office/drawing/2014/main" id="{0050A8E0-8796-0946-86C2-962F065571E7}"/>
              </a:ext>
            </a:extLst>
          </p:cNvPr>
          <p:cNvPicPr>
            <a:picLocks noChangeAspect="1"/>
          </p:cNvPicPr>
          <p:nvPr/>
        </p:nvPicPr>
        <p:blipFill>
          <a:blip r:embed="rId14"/>
          <a:stretch>
            <a:fillRect/>
          </a:stretch>
        </p:blipFill>
        <p:spPr>
          <a:xfrm>
            <a:off x="8535613" y="4262994"/>
            <a:ext cx="696933" cy="696933"/>
          </a:xfrm>
          <a:prstGeom prst="rect">
            <a:avLst/>
          </a:prstGeom>
        </p:spPr>
      </p:pic>
      <p:pic>
        <p:nvPicPr>
          <p:cNvPr id="76" name="Billede 75">
            <a:extLst>
              <a:ext uri="{FF2B5EF4-FFF2-40B4-BE49-F238E27FC236}">
                <a16:creationId xmlns:a16="http://schemas.microsoft.com/office/drawing/2014/main" id="{0050A8E0-8796-0946-86C2-962F065571E7}"/>
              </a:ext>
            </a:extLst>
          </p:cNvPr>
          <p:cNvPicPr>
            <a:picLocks noChangeAspect="1"/>
          </p:cNvPicPr>
          <p:nvPr/>
        </p:nvPicPr>
        <p:blipFill>
          <a:blip r:embed="rId14"/>
          <a:stretch>
            <a:fillRect/>
          </a:stretch>
        </p:blipFill>
        <p:spPr>
          <a:xfrm>
            <a:off x="9059809" y="4601022"/>
            <a:ext cx="717810" cy="717810"/>
          </a:xfrm>
          <a:prstGeom prst="rect">
            <a:avLst/>
          </a:prstGeom>
        </p:spPr>
      </p:pic>
      <p:pic>
        <p:nvPicPr>
          <p:cNvPr id="77" name="Billede 76">
            <a:extLst>
              <a:ext uri="{FF2B5EF4-FFF2-40B4-BE49-F238E27FC236}">
                <a16:creationId xmlns:a16="http://schemas.microsoft.com/office/drawing/2014/main" id="{0050A8E0-8796-0946-86C2-962F065571E7}"/>
              </a:ext>
            </a:extLst>
          </p:cNvPr>
          <p:cNvPicPr>
            <a:picLocks noChangeAspect="1"/>
          </p:cNvPicPr>
          <p:nvPr/>
        </p:nvPicPr>
        <p:blipFill>
          <a:blip r:embed="rId14"/>
          <a:stretch>
            <a:fillRect/>
          </a:stretch>
        </p:blipFill>
        <p:spPr>
          <a:xfrm>
            <a:off x="8717802" y="5048865"/>
            <a:ext cx="556805" cy="556805"/>
          </a:xfrm>
          <a:prstGeom prst="rect">
            <a:avLst/>
          </a:prstGeom>
        </p:spPr>
      </p:pic>
    </p:spTree>
    <p:extLst>
      <p:ext uri="{BB962C8B-B14F-4D97-AF65-F5344CB8AC3E}">
        <p14:creationId xmlns:p14="http://schemas.microsoft.com/office/powerpoint/2010/main" val="1867562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821C9CD-21D1-9748-9E67-D4B676E63CBF}"/>
              </a:ext>
            </a:extLst>
          </p:cNvPr>
          <p:cNvSpPr>
            <a:spLocks noGrp="1"/>
          </p:cNvSpPr>
          <p:nvPr>
            <p:ph type="title"/>
          </p:nvPr>
        </p:nvSpPr>
        <p:spPr/>
        <p:txBody>
          <a:bodyPr/>
          <a:lstStyle/>
          <a:p>
            <a:r>
              <a:rPr lang="da-DK" dirty="0"/>
              <a:t>Indhold</a:t>
            </a:r>
          </a:p>
        </p:txBody>
      </p:sp>
      <p:sp>
        <p:nvSpPr>
          <p:cNvPr id="5" name="Pladsholder til indhold 4">
            <a:extLst>
              <a:ext uri="{FF2B5EF4-FFF2-40B4-BE49-F238E27FC236}">
                <a16:creationId xmlns:a16="http://schemas.microsoft.com/office/drawing/2014/main" id="{EFB597D4-FD46-B946-82D3-AE67787FB932}"/>
              </a:ext>
            </a:extLst>
          </p:cNvPr>
          <p:cNvSpPr>
            <a:spLocks noGrp="1"/>
          </p:cNvSpPr>
          <p:nvPr>
            <p:ph sz="half" idx="1"/>
          </p:nvPr>
        </p:nvSpPr>
        <p:spPr>
          <a:xfrm>
            <a:off x="460800" y="1728439"/>
            <a:ext cx="10064131" cy="4706749"/>
          </a:xfrm>
        </p:spPr>
        <p:txBody>
          <a:bodyPr/>
          <a:lstStyle/>
          <a:p>
            <a:endParaRPr lang="da-DK" dirty="0"/>
          </a:p>
          <a:p>
            <a:r>
              <a:rPr lang="da-DK" dirty="0" smtClean="0"/>
              <a:t>Introduktion</a:t>
            </a:r>
          </a:p>
          <a:p>
            <a:r>
              <a:rPr lang="da-DK" dirty="0" smtClean="0"/>
              <a:t>Metode</a:t>
            </a:r>
          </a:p>
          <a:p>
            <a:r>
              <a:rPr lang="da-DK" dirty="0" smtClean="0"/>
              <a:t>Fakta om mennesker med kroniske smerter</a:t>
            </a:r>
          </a:p>
          <a:p>
            <a:r>
              <a:rPr lang="da-DK" dirty="0" err="1" smtClean="0"/>
              <a:t>Personaer</a:t>
            </a:r>
            <a:r>
              <a:rPr lang="da-DK" dirty="0" smtClean="0"/>
              <a:t> – mød målgruppen</a:t>
            </a:r>
            <a:endParaRPr lang="da-DK" dirty="0"/>
          </a:p>
          <a:p>
            <a:r>
              <a:rPr lang="da-DK" dirty="0"/>
              <a:t>F</a:t>
            </a:r>
            <a:r>
              <a:rPr lang="da-DK" dirty="0" smtClean="0"/>
              <a:t>orslag til indhold i </a:t>
            </a:r>
            <a:r>
              <a:rPr lang="da-DK" dirty="0" err="1" smtClean="0"/>
              <a:t>app</a:t>
            </a:r>
            <a:r>
              <a:rPr lang="da-DK" dirty="0" smtClean="0"/>
              <a:t>-forløbet</a:t>
            </a:r>
          </a:p>
          <a:p>
            <a:r>
              <a:rPr lang="da-DK" dirty="0" smtClean="0"/>
              <a:t>Pointer fra eksperter og fagprofessionelle</a:t>
            </a:r>
            <a:endParaRPr lang="da-DK" dirty="0"/>
          </a:p>
          <a:p>
            <a:r>
              <a:rPr lang="da-DK" dirty="0" smtClean="0"/>
              <a:t>Til videre refleksion</a:t>
            </a:r>
          </a:p>
          <a:p>
            <a:pPr marL="0" indent="0">
              <a:buNone/>
            </a:pPr>
            <a:endParaRPr lang="da-DK" dirty="0"/>
          </a:p>
        </p:txBody>
      </p:sp>
    </p:spTree>
    <p:extLst>
      <p:ext uri="{BB962C8B-B14F-4D97-AF65-F5344CB8AC3E}">
        <p14:creationId xmlns:p14="http://schemas.microsoft.com/office/powerpoint/2010/main" val="152151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171" y="755290"/>
            <a:ext cx="8364680" cy="973149"/>
          </a:xfrm>
        </p:spPr>
        <p:txBody>
          <a:bodyPr/>
          <a:lstStyle/>
          <a:p>
            <a:r>
              <a:rPr lang="da-DK" dirty="0"/>
              <a:t>P</a:t>
            </a:r>
            <a:r>
              <a:rPr lang="da-DK" dirty="0" smtClean="0"/>
              <a:t>ointer fra eksperter og fagprofessionelle</a:t>
            </a:r>
            <a:endParaRPr lang="da-DK" dirty="0"/>
          </a:p>
        </p:txBody>
      </p:sp>
      <p:sp>
        <p:nvSpPr>
          <p:cNvPr id="3" name="Pladsholder til indhold 2"/>
          <p:cNvSpPr>
            <a:spLocks noGrp="1"/>
          </p:cNvSpPr>
          <p:nvPr>
            <p:ph sz="half" idx="1"/>
          </p:nvPr>
        </p:nvSpPr>
        <p:spPr>
          <a:xfrm>
            <a:off x="468171" y="1998000"/>
            <a:ext cx="4050875" cy="4437188"/>
          </a:xfrm>
        </p:spPr>
        <p:txBody>
          <a:bodyPr/>
          <a:lstStyle/>
          <a:p>
            <a:pPr marL="0" indent="0">
              <a:buNone/>
            </a:pPr>
            <a:r>
              <a:rPr lang="da-DK" sz="1800" b="1" dirty="0" smtClean="0"/>
              <a:t>Kvinder er mere opsøgende</a:t>
            </a:r>
          </a:p>
          <a:p>
            <a:pPr marL="0" indent="0">
              <a:buNone/>
            </a:pPr>
            <a:r>
              <a:rPr lang="da-DK" sz="1800" dirty="0" smtClean="0"/>
              <a:t>Alle interviewede fagprofessionelle nævner, at kvinder med kroniske smerter typisk er meget mere opsøgende ift. viden, hjælp og fællesskab end mænd med smerter. I kombination med det faktum, at der statistisk set er markant flere kvinder end mænd blandt mennesker med kroniske smerter, giver dette en markant overvægt af kvinder blandt brugere af eksisterende tilbud. Et forsigtigt bud er en kønsfordeling på ca. 5:1. </a:t>
            </a:r>
            <a:r>
              <a:rPr lang="da-DK" sz="1800" dirty="0"/>
              <a:t/>
            </a:r>
            <a:br>
              <a:rPr lang="da-DK" sz="1800" dirty="0"/>
            </a:br>
            <a:r>
              <a:rPr lang="da-DK" sz="1800" dirty="0" smtClean="0"/>
              <a:t/>
            </a:r>
            <a:br>
              <a:rPr lang="da-DK" sz="1800" dirty="0" smtClean="0"/>
            </a:br>
            <a:endParaRPr lang="da-DK" sz="1800" dirty="0"/>
          </a:p>
        </p:txBody>
      </p:sp>
      <p:sp>
        <p:nvSpPr>
          <p:cNvPr id="4" name="Pladsholder til indhold 3"/>
          <p:cNvSpPr>
            <a:spLocks noGrp="1"/>
          </p:cNvSpPr>
          <p:nvPr>
            <p:ph sz="half" idx="2"/>
          </p:nvPr>
        </p:nvSpPr>
        <p:spPr>
          <a:xfrm>
            <a:off x="6630928" y="2011083"/>
            <a:ext cx="4403846" cy="4437188"/>
          </a:xfrm>
        </p:spPr>
        <p:txBody>
          <a:bodyPr/>
          <a:lstStyle/>
          <a:p>
            <a:pPr marL="0" indent="0">
              <a:buNone/>
            </a:pPr>
            <a:r>
              <a:rPr lang="da-DK" sz="1800" b="1" dirty="0" smtClean="0"/>
              <a:t>Forskel på yngre og ældre</a:t>
            </a:r>
          </a:p>
          <a:p>
            <a:pPr marL="0" indent="0">
              <a:buNone/>
            </a:pPr>
            <a:r>
              <a:rPr lang="da-DK" sz="1800" dirty="0" smtClean="0"/>
              <a:t>FAKS fortæller, at de fleste af deres medlemmer er i alderen 30-60 år. De oplever, at den yngre del af målgruppen først og fremmest er på udkig efter faglig viden, inspiration og gode råd. Den ældre del af målgruppen søger derimod oftere fællesskabet med andre mennesker med smerter og har måske i højere grad accepteret, at smerterne er en kronisk del af deres liv.</a:t>
            </a:r>
          </a:p>
          <a:p>
            <a:pPr marL="0" indent="0">
              <a:buNone/>
            </a:pPr>
            <a:endParaRPr lang="da-DK" sz="1800" b="1" dirty="0"/>
          </a:p>
        </p:txBody>
      </p:sp>
    </p:spTree>
    <p:extLst>
      <p:ext uri="{BB962C8B-B14F-4D97-AF65-F5344CB8AC3E}">
        <p14:creationId xmlns:p14="http://schemas.microsoft.com/office/powerpoint/2010/main" val="4242633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dsholder til indhold 1"/>
          <p:cNvSpPr>
            <a:spLocks noGrp="1"/>
          </p:cNvSpPr>
          <p:nvPr>
            <p:ph sz="quarter" idx="13"/>
          </p:nvPr>
        </p:nvSpPr>
        <p:spPr>
          <a:xfrm>
            <a:off x="871537" y="1274618"/>
            <a:ext cx="10344151" cy="5178571"/>
          </a:xfrm>
        </p:spPr>
        <p:txBody>
          <a:bodyPr/>
          <a:lstStyle/>
          <a:p>
            <a:r>
              <a:rPr lang="da-DK" sz="3000" b="1" dirty="0" smtClean="0">
                <a:solidFill>
                  <a:schemeClr val="tx1"/>
                </a:solidFill>
                <a:latin typeface="+mj-lt"/>
              </a:rPr>
              <a:t>Aldersforskelle</a:t>
            </a:r>
            <a:r>
              <a:rPr lang="da-DK" sz="3000" i="1" dirty="0" smtClean="0">
                <a:solidFill>
                  <a:schemeClr val="tx1"/>
                </a:solidFill>
                <a:latin typeface="Georgia" panose="02040502050405020303" pitchFamily="18" charset="0"/>
              </a:rPr>
              <a:t/>
            </a:r>
            <a:br>
              <a:rPr lang="da-DK" sz="3000" i="1" dirty="0" smtClean="0">
                <a:solidFill>
                  <a:schemeClr val="tx1"/>
                </a:solidFill>
                <a:latin typeface="Georgia" panose="02040502050405020303" pitchFamily="18" charset="0"/>
              </a:rPr>
            </a:br>
            <a:r>
              <a:rPr lang="da-DK" sz="3000" i="1" dirty="0" smtClean="0">
                <a:solidFill>
                  <a:schemeClr val="tx1"/>
                </a:solidFill>
                <a:latin typeface="Georgia" panose="02040502050405020303" pitchFamily="18" charset="0"/>
              </a:rPr>
              <a:t/>
            </a:r>
            <a:br>
              <a:rPr lang="da-DK" sz="3000" i="1" dirty="0" smtClean="0">
                <a:solidFill>
                  <a:schemeClr val="tx1"/>
                </a:solidFill>
                <a:latin typeface="Georgia" panose="02040502050405020303" pitchFamily="18" charset="0"/>
              </a:rPr>
            </a:br>
            <a:r>
              <a:rPr lang="da-DK" sz="3000" i="1" dirty="0" smtClean="0">
                <a:solidFill>
                  <a:schemeClr val="tx1"/>
                </a:solidFill>
                <a:latin typeface="Georgia" panose="02040502050405020303" pitchFamily="18" charset="0"/>
              </a:rPr>
              <a:t>”Jeg </a:t>
            </a:r>
            <a:r>
              <a:rPr lang="da-DK" sz="3000" i="1" dirty="0">
                <a:solidFill>
                  <a:schemeClr val="tx1"/>
                </a:solidFill>
                <a:latin typeface="Georgia" panose="02040502050405020303" pitchFamily="18" charset="0"/>
              </a:rPr>
              <a:t>tror, at den </a:t>
            </a:r>
            <a:r>
              <a:rPr lang="da-DK" sz="3000" i="1" dirty="0" smtClean="0">
                <a:solidFill>
                  <a:schemeClr val="tx1"/>
                </a:solidFill>
                <a:latin typeface="Georgia" panose="02040502050405020303" pitchFamily="18" charset="0"/>
              </a:rPr>
              <a:t>ældre del af målgruppen </a:t>
            </a:r>
            <a:r>
              <a:rPr lang="da-DK" sz="3000" i="1" dirty="0">
                <a:solidFill>
                  <a:schemeClr val="tx1"/>
                </a:solidFill>
                <a:latin typeface="Georgia" panose="02040502050405020303" pitchFamily="18" charset="0"/>
              </a:rPr>
              <a:t>har en opvækst, hvor man mere </a:t>
            </a:r>
            <a:r>
              <a:rPr lang="da-DK" sz="3000" i="1" dirty="0" smtClean="0">
                <a:solidFill>
                  <a:schemeClr val="tx1"/>
                </a:solidFill>
                <a:latin typeface="Georgia" panose="02040502050405020303" pitchFamily="18" charset="0"/>
              </a:rPr>
              <a:t>accepterer </a:t>
            </a:r>
            <a:r>
              <a:rPr lang="da-DK" sz="3000" i="1" dirty="0">
                <a:solidFill>
                  <a:schemeClr val="tx1"/>
                </a:solidFill>
                <a:latin typeface="Georgia" panose="02040502050405020303" pitchFamily="18" charset="0"/>
              </a:rPr>
              <a:t>tilstanden: ”Sådan er det nu </a:t>
            </a:r>
            <a:r>
              <a:rPr lang="da-DK" sz="3000" i="1" dirty="0" smtClean="0">
                <a:solidFill>
                  <a:schemeClr val="tx1"/>
                </a:solidFill>
                <a:latin typeface="Georgia" panose="02040502050405020303" pitchFamily="18" charset="0"/>
              </a:rPr>
              <a:t>engang. Det er, </a:t>
            </a:r>
            <a:r>
              <a:rPr lang="da-DK" sz="3000" i="1" dirty="0">
                <a:solidFill>
                  <a:schemeClr val="tx1"/>
                </a:solidFill>
                <a:latin typeface="Georgia" panose="02040502050405020303" pitchFamily="18" charset="0"/>
              </a:rPr>
              <a:t>hvad livet har tildelt mig</a:t>
            </a:r>
            <a:r>
              <a:rPr lang="da-DK" sz="3000" i="1" dirty="0" smtClean="0">
                <a:solidFill>
                  <a:schemeClr val="tx1"/>
                </a:solidFill>
                <a:latin typeface="Georgia" panose="02040502050405020303" pitchFamily="18" charset="0"/>
              </a:rPr>
              <a:t>, </a:t>
            </a:r>
            <a:r>
              <a:rPr lang="da-DK" sz="3000" i="1" dirty="0">
                <a:solidFill>
                  <a:schemeClr val="tx1"/>
                </a:solidFill>
                <a:latin typeface="Georgia" panose="02040502050405020303" pitchFamily="18" charset="0"/>
              </a:rPr>
              <a:t>så må jeg få det bedste ud af det.” Hvor den yngre målgruppe har meget svært ved at acceptere den der status quo. ”Det kan simpelthen ikke passe, at jeg ikke kan få det bedre. Der MÅ være noget derude”. </a:t>
            </a:r>
            <a:r>
              <a:rPr lang="da-DK" sz="3000" i="1" dirty="0" smtClean="0">
                <a:solidFill>
                  <a:schemeClr val="tx1"/>
                </a:solidFill>
                <a:latin typeface="Georgia" panose="02040502050405020303" pitchFamily="18" charset="0"/>
              </a:rPr>
              <a:t>Der ser vi også, at søgningen ofte bliver meget febrilsk. Det bliver i øst og vest.”</a:t>
            </a:r>
          </a:p>
          <a:p>
            <a:r>
              <a:rPr lang="da-DK" sz="3000" dirty="0" smtClean="0">
                <a:solidFill>
                  <a:schemeClr val="tx1"/>
                </a:solidFill>
                <a:latin typeface="+mj-lt"/>
              </a:rPr>
              <a:t>Iben Rohde, Bestyrelsesformand FAKS</a:t>
            </a:r>
            <a:endParaRPr lang="da-DK" dirty="0">
              <a:solidFill>
                <a:schemeClr val="tx1"/>
              </a:solidFill>
            </a:endParaRPr>
          </a:p>
        </p:txBody>
      </p:sp>
    </p:spTree>
    <p:extLst>
      <p:ext uri="{BB962C8B-B14F-4D97-AF65-F5344CB8AC3E}">
        <p14:creationId xmlns:p14="http://schemas.microsoft.com/office/powerpoint/2010/main" val="2872747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171" y="755290"/>
            <a:ext cx="9657136" cy="973149"/>
          </a:xfrm>
        </p:spPr>
        <p:txBody>
          <a:bodyPr/>
          <a:lstStyle/>
          <a:p>
            <a:r>
              <a:rPr lang="da-DK" dirty="0"/>
              <a:t>P</a:t>
            </a:r>
            <a:r>
              <a:rPr lang="da-DK" dirty="0" smtClean="0"/>
              <a:t>ointer fra eksperter og fagprofessionelle</a:t>
            </a:r>
            <a:endParaRPr lang="da-DK" dirty="0"/>
          </a:p>
        </p:txBody>
      </p:sp>
      <p:sp>
        <p:nvSpPr>
          <p:cNvPr id="3" name="Pladsholder til indhold 2"/>
          <p:cNvSpPr>
            <a:spLocks noGrp="1"/>
          </p:cNvSpPr>
          <p:nvPr>
            <p:ph sz="half" idx="1"/>
          </p:nvPr>
        </p:nvSpPr>
        <p:spPr>
          <a:xfrm>
            <a:off x="253379" y="1820486"/>
            <a:ext cx="3600000" cy="4929447"/>
          </a:xfrm>
        </p:spPr>
        <p:txBody>
          <a:bodyPr/>
          <a:lstStyle/>
          <a:p>
            <a:pPr marL="0" indent="0">
              <a:buNone/>
            </a:pPr>
            <a:r>
              <a:rPr lang="da-DK" sz="1800" b="1" dirty="0" smtClean="0"/>
              <a:t>Størst behov lige efter udredning</a:t>
            </a:r>
          </a:p>
          <a:p>
            <a:pPr marL="0" indent="0">
              <a:buNone/>
            </a:pPr>
            <a:r>
              <a:rPr lang="da-DK" sz="1800" dirty="0" smtClean="0"/>
              <a:t>De fleste eksperter og borgere nævner, at tiden umiddelbart efter, at man er blevet diagnosticeret med kroniske smerter, er det mest optimale tidspunkt at blive introduceret til et digitalt tilbud. Flere kan dog også se, at man kan have glæde af tilbuddet både før og senere i forløbet.</a:t>
            </a:r>
            <a:endParaRPr lang="da-DK" sz="1800" dirty="0"/>
          </a:p>
        </p:txBody>
      </p:sp>
      <p:sp>
        <p:nvSpPr>
          <p:cNvPr id="4" name="Pladsholder til indhold 3"/>
          <p:cNvSpPr>
            <a:spLocks noGrp="1"/>
          </p:cNvSpPr>
          <p:nvPr>
            <p:ph sz="half" idx="2"/>
          </p:nvPr>
        </p:nvSpPr>
        <p:spPr>
          <a:xfrm>
            <a:off x="8355127" y="1742427"/>
            <a:ext cx="3600000" cy="4614701"/>
          </a:xfrm>
        </p:spPr>
        <p:txBody>
          <a:bodyPr/>
          <a:lstStyle/>
          <a:p>
            <a:pPr marL="0" indent="0">
              <a:buNone/>
            </a:pPr>
            <a:r>
              <a:rPr lang="da-DK" sz="1800" b="1" dirty="0" smtClean="0"/>
              <a:t>Simpelt er godt</a:t>
            </a:r>
          </a:p>
          <a:p>
            <a:pPr marL="0" indent="0">
              <a:buNone/>
            </a:pPr>
            <a:r>
              <a:rPr lang="da-DK" sz="1800" dirty="0" smtClean="0"/>
              <a:t>Flere eksperter nævner, at mennesker med kroniske smerter ofte er kognitivt ramt i større eller mindre grad. Det kan særligt være i form af udpræget træthed og nedsat evne til at overskue ting. Derfor skal indholdet i </a:t>
            </a:r>
            <a:r>
              <a:rPr lang="da-DK" sz="1800" dirty="0" err="1" smtClean="0"/>
              <a:t>app</a:t>
            </a:r>
            <a:r>
              <a:rPr lang="da-DK" sz="1800" dirty="0" smtClean="0"/>
              <a:t>-forløbet være simpelt, kortfattet og delt op i små bidder.</a:t>
            </a:r>
            <a:endParaRPr lang="da-DK" sz="1800" dirty="0"/>
          </a:p>
          <a:p>
            <a:pPr marL="0" indent="0">
              <a:buNone/>
            </a:pPr>
            <a:endParaRPr lang="da-DK" sz="1800" b="1" dirty="0"/>
          </a:p>
        </p:txBody>
      </p:sp>
      <p:sp>
        <p:nvSpPr>
          <p:cNvPr id="5" name="Pladsholder til indhold 2"/>
          <p:cNvSpPr txBox="1">
            <a:spLocks/>
          </p:cNvSpPr>
          <p:nvPr/>
        </p:nvSpPr>
        <p:spPr>
          <a:xfrm>
            <a:off x="4304253" y="1820486"/>
            <a:ext cx="3600000" cy="492944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2200" kern="1200" spc="0" baseline="0">
                <a:solidFill>
                  <a:schemeClr val="bg1"/>
                </a:solidFill>
                <a:latin typeface="+mn-lt"/>
                <a:ea typeface="+mn-ea"/>
                <a:cs typeface="+mn-cs"/>
              </a:defRPr>
            </a:lvl1pPr>
            <a:lvl2pPr marL="401638" indent="-174625"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bg1"/>
                </a:solidFill>
                <a:latin typeface="+mn-lt"/>
                <a:ea typeface="+mn-ea"/>
                <a:cs typeface="+mn-cs"/>
              </a:defRPr>
            </a:lvl2pPr>
            <a:lvl3pPr marL="630238" indent="-228600" algn="l" defTabSz="914400" rtl="0" eaLnBrk="1" latinLnBrk="0" hangingPunct="1">
              <a:lnSpc>
                <a:spcPct val="100000"/>
              </a:lnSpc>
              <a:spcBef>
                <a:spcPts val="0"/>
              </a:spcBef>
              <a:spcAft>
                <a:spcPts val="1000"/>
              </a:spcAft>
              <a:buFont typeface="Arial" panose="020B0604020202020204" pitchFamily="34" charset="0"/>
              <a:buChar char="•"/>
              <a:tabLst/>
              <a:defRPr sz="1600" kern="1200" spc="30" baseline="0">
                <a:solidFill>
                  <a:schemeClr val="bg1"/>
                </a:solidFill>
                <a:latin typeface="+mn-lt"/>
                <a:ea typeface="+mn-ea"/>
                <a:cs typeface="+mn-cs"/>
              </a:defRPr>
            </a:lvl3pPr>
            <a:lvl4pPr marL="895350" indent="-228600"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bg1"/>
                </a:solidFill>
                <a:latin typeface="+mn-lt"/>
                <a:ea typeface="+mn-ea"/>
                <a:cs typeface="+mn-cs"/>
              </a:defRPr>
            </a:lvl4pPr>
            <a:lvl5pPr marL="1068388" indent="-173038" algn="l" defTabSz="914400" rtl="0" eaLnBrk="1" latinLnBrk="0" hangingPunct="1">
              <a:lnSpc>
                <a:spcPct val="90000"/>
              </a:lnSpc>
              <a:spcBef>
                <a:spcPts val="0"/>
              </a:spcBef>
              <a:spcAft>
                <a:spcPts val="1000"/>
              </a:spcAft>
              <a:buFont typeface="Arial" panose="020B0604020202020204" pitchFamily="34" charset="0"/>
              <a:buChar char="•"/>
              <a:tabLst/>
              <a:defRPr sz="1300" kern="1200" spc="3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800" b="1" dirty="0" smtClean="0"/>
              <a:t>Kobling til fagprofessionelle</a:t>
            </a:r>
            <a:endParaRPr lang="da-DK" sz="1800" dirty="0" smtClean="0"/>
          </a:p>
          <a:p>
            <a:pPr marL="0" indent="0">
              <a:buFont typeface="Arial" panose="020B0604020202020204" pitchFamily="34" charset="0"/>
              <a:buNone/>
            </a:pPr>
            <a:r>
              <a:rPr lang="da-DK" sz="1800" dirty="0" smtClean="0"/>
              <a:t>Flere nævner, at app’en vil have størst gennemslagskraft, hvis der gennem den er mulighed for at komme i kontakt med fagprofessionelle – fx via chatfunktion eller videokonsultation.</a:t>
            </a:r>
          </a:p>
          <a:p>
            <a:pPr marL="0" indent="0">
              <a:buFont typeface="Arial" panose="020B0604020202020204" pitchFamily="34" charset="0"/>
              <a:buNone/>
            </a:pPr>
            <a:endParaRPr lang="da-DK" sz="1800" dirty="0" smtClean="0"/>
          </a:p>
          <a:p>
            <a:pPr marL="0" indent="0">
              <a:buFont typeface="Arial" panose="020B0604020202020204" pitchFamily="34" charset="0"/>
              <a:buNone/>
            </a:pPr>
            <a:r>
              <a:rPr lang="da-DK" sz="1800" dirty="0" smtClean="0"/>
              <a:t/>
            </a:r>
            <a:br>
              <a:rPr lang="da-DK" sz="1800" dirty="0" smtClean="0"/>
            </a:br>
            <a:endParaRPr lang="da-DK" sz="1800" dirty="0"/>
          </a:p>
        </p:txBody>
      </p:sp>
    </p:spTree>
    <p:extLst>
      <p:ext uri="{BB962C8B-B14F-4D97-AF65-F5344CB8AC3E}">
        <p14:creationId xmlns:p14="http://schemas.microsoft.com/office/powerpoint/2010/main" val="2799786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ladsholder til indhold 1"/>
          <p:cNvSpPr>
            <a:spLocks noGrp="1"/>
          </p:cNvSpPr>
          <p:nvPr>
            <p:ph sz="quarter" idx="13"/>
          </p:nvPr>
        </p:nvSpPr>
        <p:spPr>
          <a:xfrm>
            <a:off x="871537" y="1246910"/>
            <a:ext cx="10344151" cy="5206280"/>
          </a:xfrm>
        </p:spPr>
        <p:txBody>
          <a:bodyPr/>
          <a:lstStyle/>
          <a:p>
            <a:r>
              <a:rPr lang="da-DK" sz="2800" b="1" dirty="0" smtClean="0">
                <a:solidFill>
                  <a:schemeClr val="tx1"/>
                </a:solidFill>
                <a:latin typeface="+mj-lt"/>
              </a:rPr>
              <a:t>Eksperternes råd</a:t>
            </a:r>
            <a:r>
              <a:rPr lang="da-DK" sz="2400" i="1" dirty="0">
                <a:solidFill>
                  <a:schemeClr val="tx1"/>
                </a:solidFill>
                <a:latin typeface="Georgia" panose="02040502050405020303" pitchFamily="18" charset="0"/>
              </a:rPr>
              <a:t/>
            </a:r>
            <a:br>
              <a:rPr lang="da-DK" sz="2400" i="1" dirty="0">
                <a:solidFill>
                  <a:schemeClr val="tx1"/>
                </a:solidFill>
                <a:latin typeface="Georgia" panose="02040502050405020303" pitchFamily="18" charset="0"/>
              </a:rPr>
            </a:br>
            <a:r>
              <a:rPr lang="da-DK" sz="2400" i="1" dirty="0" smtClean="0">
                <a:solidFill>
                  <a:schemeClr val="tx1"/>
                </a:solidFill>
                <a:latin typeface="Georgia" panose="02040502050405020303" pitchFamily="18" charset="0"/>
              </a:rPr>
              <a:t/>
            </a:r>
            <a:br>
              <a:rPr lang="da-DK" sz="2400" i="1" dirty="0" smtClean="0">
                <a:solidFill>
                  <a:schemeClr val="tx1"/>
                </a:solidFill>
                <a:latin typeface="Georgia" panose="02040502050405020303" pitchFamily="18" charset="0"/>
              </a:rPr>
            </a:br>
            <a:r>
              <a:rPr lang="da-DK" sz="2400" i="1" dirty="0" smtClean="0">
                <a:solidFill>
                  <a:schemeClr val="tx1"/>
                </a:solidFill>
                <a:latin typeface="Georgia" panose="02040502050405020303" pitchFamily="18" charset="0"/>
              </a:rPr>
              <a:t>”Mange smertepatienter er kognitivt ramt på koncentrationsbesvær og hukommelse. Så et digitalt tilbud skal være delt op i små bidder. Meget konkret. Med en lille smule baggrund og nogle gode råd. Få enkle budskaber.</a:t>
            </a:r>
          </a:p>
          <a:p>
            <a:r>
              <a:rPr lang="da-DK" sz="2400" dirty="0" smtClean="0">
                <a:solidFill>
                  <a:schemeClr val="tx1"/>
                </a:solidFill>
                <a:latin typeface="+mj-lt"/>
              </a:rPr>
              <a:t>Tommy Grøndahl, overlæge, Smertecenter Middelfart</a:t>
            </a:r>
          </a:p>
          <a:p>
            <a:r>
              <a:rPr lang="da-DK" sz="2400" i="1" dirty="0" smtClean="0">
                <a:solidFill>
                  <a:schemeClr val="tx1"/>
                </a:solidFill>
                <a:latin typeface="Georgia" panose="02040502050405020303" pitchFamily="18" charset="0"/>
              </a:rPr>
              <a:t>”Man kan ikke lave det perfekte standardiserede træningsprogram til alle smerteramte. Det handler om dosering. Og det skal være lystbetonet. Patienterne har jo smerter for resten af livet. Man skal ikke have lange, store træningsprogrammer. Man skal have et liv! Fokus skal over på liv og funktion, frem for at vi alle skal lave tyve armbøjninger”</a:t>
            </a:r>
          </a:p>
          <a:p>
            <a:r>
              <a:rPr lang="da-DK" sz="2400" dirty="0" smtClean="0">
                <a:solidFill>
                  <a:schemeClr val="tx1"/>
                </a:solidFill>
                <a:latin typeface="+mj-lt"/>
              </a:rPr>
              <a:t>Tove Fink, fysioterapeut Varde Kommune</a:t>
            </a:r>
            <a:endParaRPr lang="da-DK" dirty="0">
              <a:solidFill>
                <a:schemeClr val="tx1"/>
              </a:solidFill>
            </a:endParaRPr>
          </a:p>
        </p:txBody>
      </p:sp>
    </p:spTree>
    <p:extLst>
      <p:ext uri="{BB962C8B-B14F-4D97-AF65-F5344CB8AC3E}">
        <p14:creationId xmlns:p14="http://schemas.microsoft.com/office/powerpoint/2010/main" val="3621399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8171" y="755290"/>
            <a:ext cx="6145065" cy="973149"/>
          </a:xfrm>
        </p:spPr>
        <p:txBody>
          <a:bodyPr/>
          <a:lstStyle/>
          <a:p>
            <a:r>
              <a:rPr lang="da-DK" dirty="0" smtClean="0"/>
              <a:t>Til videre refleksion</a:t>
            </a:r>
            <a:endParaRPr lang="da-DK" dirty="0"/>
          </a:p>
        </p:txBody>
      </p:sp>
      <p:sp>
        <p:nvSpPr>
          <p:cNvPr id="3" name="Pladsholder til indhold 2"/>
          <p:cNvSpPr>
            <a:spLocks noGrp="1"/>
          </p:cNvSpPr>
          <p:nvPr>
            <p:ph sz="half" idx="1"/>
          </p:nvPr>
        </p:nvSpPr>
        <p:spPr>
          <a:xfrm>
            <a:off x="468170" y="1919941"/>
            <a:ext cx="4680000" cy="4815396"/>
          </a:xfrm>
          <a:solidFill>
            <a:schemeClr val="bg2"/>
          </a:solidFill>
        </p:spPr>
        <p:txBody>
          <a:bodyPr/>
          <a:lstStyle/>
          <a:p>
            <a:pPr marL="0" indent="0">
              <a:buNone/>
            </a:pPr>
            <a:r>
              <a:rPr lang="da-DK" sz="1700" b="1" dirty="0" smtClean="0"/>
              <a:t>For komplekse eller ej?</a:t>
            </a:r>
            <a:endParaRPr lang="da-DK" sz="1700" dirty="0" smtClean="0"/>
          </a:p>
          <a:p>
            <a:pPr marL="0" indent="0">
              <a:buNone/>
            </a:pPr>
            <a:r>
              <a:rPr lang="da-DK" sz="1700" dirty="0" smtClean="0"/>
              <a:t>Flere fagprofessionelle i undersøgelsen påpeger, at smertecentrenes målgruppe er for kompleks og for hårdt ramt til at kunne profitere af et digitalt tilbud.</a:t>
            </a:r>
          </a:p>
          <a:p>
            <a:pPr marL="0" indent="0">
              <a:buNone/>
            </a:pPr>
            <a:r>
              <a:rPr lang="da-DK" sz="1700" dirty="0" smtClean="0"/>
              <a:t>Men samtlige interviewpersoner med smerter, som har gået på smertecenter, vurderer selv, at de kunne have haft glæde af appen på mange tidspunkter i deres forløb.</a:t>
            </a:r>
          </a:p>
          <a:p>
            <a:pPr marL="0" indent="0">
              <a:buNone/>
            </a:pPr>
            <a:r>
              <a:rPr lang="da-DK" sz="1700" dirty="0" smtClean="0"/>
              <a:t>Denne undersøgelse er derfor tilbageholdende med at konkludere, at </a:t>
            </a:r>
            <a:r>
              <a:rPr lang="da-DK" sz="1700" dirty="0" err="1" smtClean="0"/>
              <a:t>app</a:t>
            </a:r>
            <a:r>
              <a:rPr lang="da-DK" sz="1700" dirty="0" smtClean="0"/>
              <a:t>-forløbets målgruppe primært bør være mennesker med en mindre kompleks smertesituation.</a:t>
            </a:r>
            <a:endParaRPr lang="da-DK" sz="1700" dirty="0"/>
          </a:p>
        </p:txBody>
      </p:sp>
      <p:sp>
        <p:nvSpPr>
          <p:cNvPr id="4" name="Pladsholder til indhold 3"/>
          <p:cNvSpPr>
            <a:spLocks noGrp="1"/>
          </p:cNvSpPr>
          <p:nvPr>
            <p:ph sz="half" idx="2"/>
          </p:nvPr>
        </p:nvSpPr>
        <p:spPr>
          <a:xfrm>
            <a:off x="6756782" y="1944175"/>
            <a:ext cx="4680000" cy="4437188"/>
          </a:xfrm>
          <a:solidFill>
            <a:schemeClr val="bg2"/>
          </a:solidFill>
        </p:spPr>
        <p:txBody>
          <a:bodyPr/>
          <a:lstStyle/>
          <a:p>
            <a:pPr marL="0" indent="0">
              <a:buNone/>
            </a:pPr>
            <a:r>
              <a:rPr lang="da-DK" sz="1700" b="1" dirty="0" smtClean="0"/>
              <a:t>Tilpasset vs. generelt indhold</a:t>
            </a:r>
          </a:p>
          <a:p>
            <a:pPr marL="0" indent="0">
              <a:buNone/>
            </a:pPr>
            <a:r>
              <a:rPr lang="da-DK" sz="1700" dirty="0" smtClean="0"/>
              <a:t>Cirka halvdelen af interviewpersonerne ser det som meget vigtigt, at indholdet i appen er så tilpasset som muligt til diagnose, alder og funktionsniveau.</a:t>
            </a:r>
          </a:p>
          <a:p>
            <a:pPr marL="0" indent="0">
              <a:buNone/>
            </a:pPr>
            <a:r>
              <a:rPr lang="da-DK" sz="1700" dirty="0" smtClean="0"/>
              <a:t>Resten fortæller, at de får mere ud af en tilgang, hvor man fokuserer på generelle emner i livet med smerter, og hvor der er mulighed for at lade sig inspirere af andre, som måske er et andet sted end én selv. </a:t>
            </a:r>
          </a:p>
          <a:p>
            <a:pPr marL="0" indent="0">
              <a:buNone/>
            </a:pPr>
            <a:r>
              <a:rPr lang="da-DK" sz="1700" dirty="0" smtClean="0"/>
              <a:t>Den optimale løsning lader således til at være, at </a:t>
            </a:r>
            <a:r>
              <a:rPr lang="da-DK" sz="1700" dirty="0" err="1" smtClean="0"/>
              <a:t>app</a:t>
            </a:r>
            <a:r>
              <a:rPr lang="da-DK" sz="1700" dirty="0" smtClean="0"/>
              <a:t>-forløbet tilbyder både tilpasset og generelt indhold.</a:t>
            </a:r>
            <a:endParaRPr lang="da-DK" sz="1700" dirty="0"/>
          </a:p>
        </p:txBody>
      </p:sp>
    </p:spTree>
    <p:extLst>
      <p:ext uri="{BB962C8B-B14F-4D97-AF65-F5344CB8AC3E}">
        <p14:creationId xmlns:p14="http://schemas.microsoft.com/office/powerpoint/2010/main" val="4267574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kstfelt 1"/>
          <p:cNvSpPr txBox="1"/>
          <p:nvPr/>
        </p:nvSpPr>
        <p:spPr>
          <a:xfrm>
            <a:off x="1588656" y="942109"/>
            <a:ext cx="9014690" cy="4955203"/>
          </a:xfrm>
          <a:prstGeom prst="rect">
            <a:avLst/>
          </a:prstGeom>
          <a:noFill/>
        </p:spPr>
        <p:txBody>
          <a:bodyPr wrap="square" rtlCol="0">
            <a:spAutoFit/>
          </a:bodyPr>
          <a:lstStyle/>
          <a:p>
            <a:r>
              <a:rPr lang="da-DK" sz="3000" b="1" dirty="0" smtClean="0">
                <a:solidFill>
                  <a:schemeClr val="bg1"/>
                </a:solidFill>
                <a:latin typeface="+mj-lt"/>
              </a:rPr>
              <a:t>En støtte i ventetiden</a:t>
            </a:r>
          </a:p>
          <a:p>
            <a:endParaRPr lang="da-DK" sz="2600" b="1" dirty="0" smtClean="0">
              <a:solidFill>
                <a:schemeClr val="bg1"/>
              </a:solidFill>
              <a:latin typeface="Georgia" panose="02040502050405020303" pitchFamily="18" charset="0"/>
            </a:endParaRPr>
          </a:p>
          <a:p>
            <a:r>
              <a:rPr lang="da-DK" sz="2600" i="1" dirty="0" smtClean="0">
                <a:solidFill>
                  <a:schemeClr val="bg1"/>
                </a:solidFill>
                <a:latin typeface="Georgia" panose="02040502050405020303" pitchFamily="18" charset="0"/>
              </a:rPr>
              <a:t>”Der </a:t>
            </a:r>
            <a:r>
              <a:rPr lang="da-DK" sz="2600" i="1" dirty="0">
                <a:solidFill>
                  <a:schemeClr val="bg1"/>
                </a:solidFill>
                <a:latin typeface="Georgia" panose="02040502050405020303" pitchFamily="18" charset="0"/>
              </a:rPr>
              <a:t>er jo virkelig lange </a:t>
            </a:r>
            <a:r>
              <a:rPr lang="da-DK" sz="2600" i="1" dirty="0" smtClean="0">
                <a:solidFill>
                  <a:schemeClr val="bg1"/>
                </a:solidFill>
                <a:latin typeface="Georgia" panose="02040502050405020303" pitchFamily="18" charset="0"/>
              </a:rPr>
              <a:t>perioder, </a:t>
            </a:r>
            <a:r>
              <a:rPr lang="da-DK" sz="2600" i="1" dirty="0">
                <a:solidFill>
                  <a:schemeClr val="bg1"/>
                </a:solidFill>
                <a:latin typeface="Georgia" panose="02040502050405020303" pitchFamily="18" charset="0"/>
              </a:rPr>
              <a:t>hvor man går og venter på, at der er nogle fagpersoner, der kan hjælpe en. Og så er det bare virkelig rart at vide, hvor man kan søge noget viden og støtte henne. M</a:t>
            </a:r>
            <a:r>
              <a:rPr lang="da-DK" sz="2600" i="1" dirty="0" smtClean="0">
                <a:solidFill>
                  <a:schemeClr val="bg1"/>
                </a:solidFill>
                <a:latin typeface="Georgia" panose="02040502050405020303" pitchFamily="18" charset="0"/>
              </a:rPr>
              <a:t>åske </a:t>
            </a:r>
            <a:r>
              <a:rPr lang="da-DK" sz="2600" i="1" dirty="0">
                <a:solidFill>
                  <a:schemeClr val="bg1"/>
                </a:solidFill>
                <a:latin typeface="Georgia" panose="02040502050405020303" pitchFamily="18" charset="0"/>
              </a:rPr>
              <a:t>finder man </a:t>
            </a:r>
            <a:r>
              <a:rPr lang="da-DK" sz="2600" i="1" dirty="0" smtClean="0">
                <a:solidFill>
                  <a:schemeClr val="bg1"/>
                </a:solidFill>
                <a:latin typeface="Georgia" panose="02040502050405020303" pitchFamily="18" charset="0"/>
              </a:rPr>
              <a:t>noget </a:t>
            </a:r>
            <a:r>
              <a:rPr lang="da-DK" sz="2600" dirty="0" smtClean="0">
                <a:solidFill>
                  <a:schemeClr val="bg1"/>
                </a:solidFill>
                <a:latin typeface="Georgia" panose="02040502050405020303" pitchFamily="18" charset="0"/>
              </a:rPr>
              <a:t>[i </a:t>
            </a:r>
            <a:r>
              <a:rPr lang="da-DK" sz="2600" dirty="0" err="1" smtClean="0">
                <a:solidFill>
                  <a:schemeClr val="bg1"/>
                </a:solidFill>
                <a:latin typeface="Georgia" panose="02040502050405020303" pitchFamily="18" charset="0"/>
              </a:rPr>
              <a:t>app’en</a:t>
            </a:r>
            <a:r>
              <a:rPr lang="da-DK" sz="2600" dirty="0" smtClean="0">
                <a:solidFill>
                  <a:schemeClr val="bg1"/>
                </a:solidFill>
                <a:latin typeface="Georgia" panose="02040502050405020303" pitchFamily="18" charset="0"/>
              </a:rPr>
              <a:t>], </a:t>
            </a:r>
            <a:r>
              <a:rPr lang="da-DK" sz="2600" i="1" dirty="0">
                <a:solidFill>
                  <a:schemeClr val="bg1"/>
                </a:solidFill>
                <a:latin typeface="Georgia" panose="02040502050405020303" pitchFamily="18" charset="0"/>
              </a:rPr>
              <a:t>som lige gør, at man har det bedre den dag. Det kunne være rart at have den handlemulighed. Ellers sidder man bare afskærmet og venter på sin næste aftale med en eller anden </a:t>
            </a:r>
            <a:r>
              <a:rPr lang="da-DK" sz="2600" i="1" dirty="0" smtClean="0">
                <a:solidFill>
                  <a:schemeClr val="bg1"/>
                </a:solidFill>
                <a:latin typeface="Georgia" panose="02040502050405020303" pitchFamily="18" charset="0"/>
              </a:rPr>
              <a:t>ekspert”.</a:t>
            </a:r>
          </a:p>
          <a:p>
            <a:endParaRPr lang="da-DK" sz="2600" i="1" dirty="0">
              <a:solidFill>
                <a:schemeClr val="bg1"/>
              </a:solidFill>
            </a:endParaRPr>
          </a:p>
          <a:p>
            <a:r>
              <a:rPr lang="da-DK" sz="2600" i="1" dirty="0" smtClean="0">
                <a:solidFill>
                  <a:schemeClr val="bg1"/>
                </a:solidFill>
              </a:rPr>
              <a:t>Borger med kroniske smerter</a:t>
            </a:r>
            <a:endParaRPr lang="da-DK" sz="2600" i="1" dirty="0">
              <a:solidFill>
                <a:schemeClr val="bg1"/>
              </a:solidFill>
            </a:endParaRPr>
          </a:p>
        </p:txBody>
      </p:sp>
    </p:spTree>
    <p:extLst>
      <p:ext uri="{BB962C8B-B14F-4D97-AF65-F5344CB8AC3E}">
        <p14:creationId xmlns:p14="http://schemas.microsoft.com/office/powerpoint/2010/main" val="1724904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Afrunding</a:t>
            </a:r>
            <a:endParaRPr lang="da-DK" dirty="0"/>
          </a:p>
        </p:txBody>
      </p:sp>
      <p:sp>
        <p:nvSpPr>
          <p:cNvPr id="3" name="Pladsholder til indhold 2"/>
          <p:cNvSpPr>
            <a:spLocks noGrp="1"/>
          </p:cNvSpPr>
          <p:nvPr>
            <p:ph idx="1"/>
          </p:nvPr>
        </p:nvSpPr>
        <p:spPr/>
        <p:txBody>
          <a:bodyPr/>
          <a:lstStyle/>
          <a:p>
            <a:r>
              <a:rPr lang="da-DK" sz="1600" dirty="0" smtClean="0"/>
              <a:t>Det er vanskeligt at konkludere, at nogle bestemte dele af målgruppen ikke kan have glæde af </a:t>
            </a:r>
            <a:r>
              <a:rPr lang="da-DK" sz="1600" dirty="0" err="1" smtClean="0"/>
              <a:t>app’en</a:t>
            </a:r>
            <a:r>
              <a:rPr lang="da-DK" sz="1600" dirty="0"/>
              <a:t> </a:t>
            </a:r>
            <a:r>
              <a:rPr lang="da-DK" sz="1600" dirty="0" smtClean="0"/>
              <a:t>– men det er måske i forskelligt omfang og på forskellige præmisser.</a:t>
            </a:r>
            <a:endParaRPr lang="da-DK" sz="1600" dirty="0"/>
          </a:p>
          <a:p>
            <a:r>
              <a:rPr lang="da-DK" sz="1600" dirty="0" smtClean="0"/>
              <a:t>Nogle dele af målgruppen vil givetvis være mere tilbøjelige til at tage imod </a:t>
            </a:r>
            <a:r>
              <a:rPr lang="da-DK" sz="1600" dirty="0" err="1" smtClean="0"/>
              <a:t>app’ens</a:t>
            </a:r>
            <a:r>
              <a:rPr lang="da-DK" sz="1600" dirty="0" smtClean="0"/>
              <a:t> tilbud end andre. </a:t>
            </a:r>
          </a:p>
          <a:p>
            <a:r>
              <a:rPr lang="da-DK" sz="1600" dirty="0" smtClean="0"/>
              <a:t>For nogle vil et samlet, kronologisk forløb i </a:t>
            </a:r>
            <a:r>
              <a:rPr lang="da-DK" sz="1600" dirty="0" err="1" smtClean="0"/>
              <a:t>app’en</a:t>
            </a:r>
            <a:r>
              <a:rPr lang="da-DK" sz="1600" dirty="0" smtClean="0"/>
              <a:t> være attraktivt. Andre – særligt de, som er i en situation, hvor de har få ressourcer – vil sandsynligvis have mere glæde af at kunne håndplukke enkelte moduler/temaer. </a:t>
            </a:r>
          </a:p>
        </p:txBody>
      </p:sp>
      <p:pic>
        <p:nvPicPr>
          <p:cNvPr id="4" name="Billede 3">
            <a:extLst>
              <a:ext uri="{FF2B5EF4-FFF2-40B4-BE49-F238E27FC236}">
                <a16:creationId xmlns:a16="http://schemas.microsoft.com/office/drawing/2014/main" id="{1FCF1936-2694-B340-8B54-E7BA97A14FBB}"/>
              </a:ext>
            </a:extLst>
          </p:cNvPr>
          <p:cNvPicPr>
            <a:picLocks noChangeAspect="1"/>
          </p:cNvPicPr>
          <p:nvPr/>
        </p:nvPicPr>
        <p:blipFill>
          <a:blip r:embed="rId2"/>
          <a:stretch>
            <a:fillRect/>
          </a:stretch>
        </p:blipFill>
        <p:spPr>
          <a:xfrm rot="444534">
            <a:off x="8238108" y="573532"/>
            <a:ext cx="2899826" cy="3470586"/>
          </a:xfrm>
          <a:prstGeom prst="rect">
            <a:avLst/>
          </a:prstGeom>
        </p:spPr>
      </p:pic>
      <p:pic>
        <p:nvPicPr>
          <p:cNvPr id="5" name="Billede 4">
            <a:extLst>
              <a:ext uri="{FF2B5EF4-FFF2-40B4-BE49-F238E27FC236}">
                <a16:creationId xmlns:a16="http://schemas.microsoft.com/office/drawing/2014/main" id="{534EFAC9-B634-384D-9AAC-C3EF700818FD}"/>
              </a:ext>
            </a:extLst>
          </p:cNvPr>
          <p:cNvPicPr>
            <a:picLocks noChangeAspect="1"/>
          </p:cNvPicPr>
          <p:nvPr/>
        </p:nvPicPr>
        <p:blipFill>
          <a:blip r:embed="rId3"/>
          <a:stretch>
            <a:fillRect/>
          </a:stretch>
        </p:blipFill>
        <p:spPr>
          <a:xfrm rot="21305364">
            <a:off x="5911285" y="2296677"/>
            <a:ext cx="2493577" cy="3232998"/>
          </a:xfrm>
          <a:prstGeom prst="rect">
            <a:avLst/>
          </a:prstGeom>
        </p:spPr>
      </p:pic>
    </p:spTree>
    <p:extLst>
      <p:ext uri="{BB962C8B-B14F-4D97-AF65-F5344CB8AC3E}">
        <p14:creationId xmlns:p14="http://schemas.microsoft.com/office/powerpoint/2010/main" val="3339277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Introduktion</a:t>
            </a:r>
            <a:endParaRPr lang="da-DK" dirty="0"/>
          </a:p>
        </p:txBody>
      </p:sp>
      <p:sp>
        <p:nvSpPr>
          <p:cNvPr id="3" name="Pladsholder til indhold 2"/>
          <p:cNvSpPr>
            <a:spLocks noGrp="1"/>
          </p:cNvSpPr>
          <p:nvPr>
            <p:ph sz="half" idx="1"/>
          </p:nvPr>
        </p:nvSpPr>
        <p:spPr>
          <a:xfrm>
            <a:off x="460800" y="1414467"/>
            <a:ext cx="6605018" cy="4522611"/>
          </a:xfrm>
        </p:spPr>
        <p:txBody>
          <a:bodyPr/>
          <a:lstStyle/>
          <a:p>
            <a:pPr marL="0" indent="0">
              <a:buNone/>
            </a:pPr>
            <a:r>
              <a:rPr lang="da-DK" sz="1800" dirty="0" smtClean="0"/>
              <a:t>Denne præsentation belyser resultaterne af </a:t>
            </a:r>
            <a:r>
              <a:rPr lang="da-DK" sz="1800" dirty="0" err="1" smtClean="0"/>
              <a:t>MeMoS</a:t>
            </a:r>
            <a:r>
              <a:rPr lang="da-DK" sz="1800" dirty="0" smtClean="0"/>
              <a:t>’ brugerundersøgelse i sommeren 2022 med fokus på at beskrive, forstå og involvere den brede gruppe af mennesker, som lever med kroniske smerter.</a:t>
            </a:r>
          </a:p>
          <a:p>
            <a:pPr marL="0" indent="0">
              <a:buNone/>
            </a:pPr>
            <a:r>
              <a:rPr lang="da-DK" sz="1800" dirty="0" smtClean="0"/>
              <a:t>Undersøgelsen er foretaget i forbindelse med projektet ”</a:t>
            </a:r>
            <a:r>
              <a:rPr lang="da-DK" sz="1800" i="1" dirty="0" smtClean="0"/>
              <a:t>Mit Liv – </a:t>
            </a:r>
            <a:r>
              <a:rPr lang="da-DK" sz="1800" i="1" dirty="0" err="1" smtClean="0"/>
              <a:t>Mestring</a:t>
            </a:r>
            <a:r>
              <a:rPr lang="da-DK" sz="1800" i="1" dirty="0" smtClean="0"/>
              <a:t>, Motivation og Smertehåndtering (MeMoS)”. </a:t>
            </a:r>
          </a:p>
          <a:p>
            <a:pPr marL="0" indent="0">
              <a:buNone/>
            </a:pPr>
            <a:r>
              <a:rPr lang="da-DK" sz="1800" dirty="0" smtClean="0"/>
              <a:t>Projektet har til formål at udvikle et digitalt tilbud, som støtter rehabiliteringen blandt mennesker med kroniske smerter gennem interaktiv videnformidling, redskaber og øvelser.</a:t>
            </a:r>
          </a:p>
          <a:p>
            <a:pPr marL="0" indent="0">
              <a:buNone/>
            </a:pPr>
            <a:r>
              <a:rPr lang="da-DK" sz="1800" dirty="0" smtClean="0"/>
              <a:t>Resultaterne af brugerundersøgelsen – som først og fremmest præsenteres i form af udviklede </a:t>
            </a:r>
            <a:r>
              <a:rPr lang="da-DK" sz="1800" dirty="0" err="1" smtClean="0"/>
              <a:t>personas</a:t>
            </a:r>
            <a:r>
              <a:rPr lang="da-DK" sz="1800" dirty="0" smtClean="0"/>
              <a:t> - danner udgangspunkt for indramningen af projektets målgruppe og tilbyder samtidig en række input til det digitale tilbuds formål og indhold.</a:t>
            </a:r>
            <a:endParaRPr lang="da-DK" sz="1800" dirty="0"/>
          </a:p>
        </p:txBody>
      </p:sp>
      <p:pic>
        <p:nvPicPr>
          <p:cNvPr id="4" name="Pladsholder til indhold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51719">
            <a:off x="7525421" y="1136256"/>
            <a:ext cx="3271550" cy="4568780"/>
          </a:xfrm>
          <a:prstGeom prst="roundRect">
            <a:avLst>
              <a:gd name="adj" fmla="val 8594"/>
            </a:avLst>
          </a:prstGeom>
          <a:solidFill>
            <a:srgbClr val="FFFFFF">
              <a:shade val="85000"/>
            </a:srgbClr>
          </a:solidFill>
          <a:ln w="12700">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val="807276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Metode</a:t>
            </a:r>
            <a:endParaRPr lang="da-DK" dirty="0"/>
          </a:p>
        </p:txBody>
      </p:sp>
      <p:sp>
        <p:nvSpPr>
          <p:cNvPr id="3" name="Pladsholder til indhold 2"/>
          <p:cNvSpPr>
            <a:spLocks noGrp="1"/>
          </p:cNvSpPr>
          <p:nvPr>
            <p:ph sz="half" idx="1"/>
          </p:nvPr>
        </p:nvSpPr>
        <p:spPr>
          <a:xfrm>
            <a:off x="460800" y="2006313"/>
            <a:ext cx="4050875" cy="4437188"/>
          </a:xfrm>
        </p:spPr>
        <p:txBody>
          <a:bodyPr/>
          <a:lstStyle/>
          <a:p>
            <a:r>
              <a:rPr lang="da-DK" sz="1800" dirty="0" smtClean="0"/>
              <a:t>Undersøgelsen er kvalitativ og beror primært på interviews med nedenstående tre grupper.</a:t>
            </a:r>
            <a:endParaRPr lang="da-DK" sz="1800" dirty="0"/>
          </a:p>
        </p:txBody>
      </p:sp>
      <p:sp>
        <p:nvSpPr>
          <p:cNvPr id="4" name="Pladsholder til indhold 3"/>
          <p:cNvSpPr>
            <a:spLocks noGrp="1"/>
          </p:cNvSpPr>
          <p:nvPr>
            <p:ph sz="half" idx="2"/>
          </p:nvPr>
        </p:nvSpPr>
        <p:spPr>
          <a:xfrm>
            <a:off x="6684006" y="1998000"/>
            <a:ext cx="4545710" cy="4437188"/>
          </a:xfrm>
        </p:spPr>
        <p:txBody>
          <a:bodyPr/>
          <a:lstStyle/>
          <a:p>
            <a:r>
              <a:rPr lang="da-DK" sz="1800" dirty="0" smtClean="0"/>
              <a:t>Interviewene er analyseret vha. mønstergenkendelse, og datamaterialet er sammenholdt med nedslag i aktuel forskning og viden på området.</a:t>
            </a:r>
          </a:p>
          <a:p>
            <a:r>
              <a:rPr lang="da-DK" sz="1800" dirty="0" smtClean="0"/>
              <a:t>På baggrund af datamaterialet samt materiale fra projektets kick-</a:t>
            </a:r>
            <a:r>
              <a:rPr lang="da-DK" sz="1800" dirty="0" err="1" smtClean="0"/>
              <a:t>off</a:t>
            </a:r>
            <a:r>
              <a:rPr lang="da-DK" sz="1800" dirty="0" smtClean="0"/>
              <a:t> workshop d. 3.5.22. er der udarbejdet 7 </a:t>
            </a:r>
            <a:r>
              <a:rPr lang="da-DK" sz="1800" dirty="0" err="1" smtClean="0"/>
              <a:t>personas</a:t>
            </a:r>
            <a:r>
              <a:rPr lang="da-DK" sz="1800" dirty="0" smtClean="0"/>
              <a:t>, som hver repræsenterer en ”type” i målgruppen.  </a:t>
            </a:r>
          </a:p>
          <a:p>
            <a:r>
              <a:rPr lang="da-DK" sz="1800" dirty="0" smtClean="0"/>
              <a:t>Desuden er konkrete indholdsideer, pointer fra eksperter samt pointer til videre refleksion kondenseret fra datamaterialet og samlet til sidst i denne præsentation.</a:t>
            </a:r>
            <a:endParaRPr lang="da-DK" sz="1800" dirty="0"/>
          </a:p>
        </p:txBody>
      </p:sp>
      <p:sp>
        <p:nvSpPr>
          <p:cNvPr id="5" name="Rektangel 4">
            <a:extLst>
              <a:ext uri="{FF2B5EF4-FFF2-40B4-BE49-F238E27FC236}">
                <a16:creationId xmlns:a16="http://schemas.microsoft.com/office/drawing/2014/main" id="{F476B2DC-403F-6B45-89F3-C48B44C09D2D}"/>
              </a:ext>
            </a:extLst>
          </p:cNvPr>
          <p:cNvSpPr/>
          <p:nvPr/>
        </p:nvSpPr>
        <p:spPr>
          <a:xfrm>
            <a:off x="461841" y="5061528"/>
            <a:ext cx="4049834" cy="103238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2400" dirty="0" smtClean="0">
                <a:solidFill>
                  <a:schemeClr val="tx2"/>
                </a:solidFill>
              </a:rPr>
              <a:t>4 fagprofessionelle </a:t>
            </a:r>
            <a:r>
              <a:rPr lang="da-DK" sz="2700" dirty="0" smtClean="0">
                <a:solidFill>
                  <a:schemeClr val="tx2"/>
                </a:solidFill>
              </a:rPr>
              <a:t/>
            </a:r>
            <a:br>
              <a:rPr lang="da-DK" sz="2700" dirty="0" smtClean="0">
                <a:solidFill>
                  <a:schemeClr val="tx2"/>
                </a:solidFill>
              </a:rPr>
            </a:br>
            <a:r>
              <a:rPr lang="da-DK" dirty="0" smtClean="0">
                <a:solidFill>
                  <a:schemeClr val="tx2"/>
                </a:solidFill>
              </a:rPr>
              <a:t>(læge, sygeplejerske, </a:t>
            </a:r>
            <a:br>
              <a:rPr lang="da-DK" dirty="0" smtClean="0">
                <a:solidFill>
                  <a:schemeClr val="tx2"/>
                </a:solidFill>
              </a:rPr>
            </a:br>
            <a:r>
              <a:rPr lang="da-DK" dirty="0" smtClean="0">
                <a:solidFill>
                  <a:schemeClr val="tx2"/>
                </a:solidFill>
              </a:rPr>
              <a:t>fysioterapeut og psykolog)</a:t>
            </a:r>
            <a:endParaRPr lang="da-DK" dirty="0">
              <a:solidFill>
                <a:schemeClr val="tx2"/>
              </a:solidFill>
            </a:endParaRPr>
          </a:p>
        </p:txBody>
      </p:sp>
      <p:sp>
        <p:nvSpPr>
          <p:cNvPr id="6" name="Rektangel 5">
            <a:extLst>
              <a:ext uri="{FF2B5EF4-FFF2-40B4-BE49-F238E27FC236}">
                <a16:creationId xmlns:a16="http://schemas.microsoft.com/office/drawing/2014/main" id="{D6F1AE9C-1BBA-5D49-9573-2CD8C86A3352}"/>
              </a:ext>
            </a:extLst>
          </p:cNvPr>
          <p:cNvSpPr/>
          <p:nvPr/>
        </p:nvSpPr>
        <p:spPr>
          <a:xfrm>
            <a:off x="469212" y="4110181"/>
            <a:ext cx="4049834" cy="951346"/>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2400" dirty="0" smtClean="0">
                <a:solidFill>
                  <a:schemeClr val="bg1"/>
                </a:solidFill>
              </a:rPr>
              <a:t>2 eksperter fra patientforening</a:t>
            </a:r>
            <a:endParaRPr lang="da-DK" sz="2400" dirty="0">
              <a:solidFill>
                <a:schemeClr val="bg1"/>
              </a:solidFill>
            </a:endParaRPr>
          </a:p>
        </p:txBody>
      </p:sp>
      <p:sp>
        <p:nvSpPr>
          <p:cNvPr id="7" name="Rektangel 6">
            <a:extLst>
              <a:ext uri="{FF2B5EF4-FFF2-40B4-BE49-F238E27FC236}">
                <a16:creationId xmlns:a16="http://schemas.microsoft.com/office/drawing/2014/main" id="{99D681BA-66DF-7546-9680-0F456344825E}"/>
              </a:ext>
            </a:extLst>
          </p:cNvPr>
          <p:cNvSpPr/>
          <p:nvPr/>
        </p:nvSpPr>
        <p:spPr>
          <a:xfrm>
            <a:off x="468171" y="3134072"/>
            <a:ext cx="4049834" cy="97610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2400" dirty="0" smtClean="0">
                <a:solidFill>
                  <a:schemeClr val="bg1"/>
                </a:solidFill>
              </a:rPr>
              <a:t>8 borgere med </a:t>
            </a:r>
            <a:br>
              <a:rPr lang="da-DK" sz="2400" dirty="0" smtClean="0">
                <a:solidFill>
                  <a:schemeClr val="bg1"/>
                </a:solidFill>
              </a:rPr>
            </a:br>
            <a:r>
              <a:rPr lang="da-DK" sz="2400" dirty="0" smtClean="0">
                <a:solidFill>
                  <a:schemeClr val="bg1"/>
                </a:solidFill>
              </a:rPr>
              <a:t>kroniske smerter</a:t>
            </a:r>
            <a:endParaRPr lang="da-DK" sz="2400" dirty="0">
              <a:solidFill>
                <a:schemeClr val="bg1"/>
              </a:solidFill>
            </a:endParaRPr>
          </a:p>
        </p:txBody>
      </p:sp>
    </p:spTree>
    <p:extLst>
      <p:ext uri="{BB962C8B-B14F-4D97-AF65-F5344CB8AC3E}">
        <p14:creationId xmlns:p14="http://schemas.microsoft.com/office/powerpoint/2010/main" val="3593342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1834" y="756211"/>
            <a:ext cx="6670485" cy="972000"/>
          </a:xfrm>
        </p:spPr>
        <p:txBody>
          <a:bodyPr/>
          <a:lstStyle/>
          <a:p>
            <a:r>
              <a:rPr lang="da-DK" dirty="0"/>
              <a:t>Fakta om kronisk </a:t>
            </a:r>
            <a:r>
              <a:rPr lang="da-DK" dirty="0" smtClean="0"/>
              <a:t>smerteramte*</a:t>
            </a:r>
            <a:endParaRPr lang="da-DK" dirty="0"/>
          </a:p>
        </p:txBody>
      </p:sp>
      <p:sp>
        <p:nvSpPr>
          <p:cNvPr id="3" name="Pladsholder til indhold 2"/>
          <p:cNvSpPr>
            <a:spLocks noGrp="1"/>
          </p:cNvSpPr>
          <p:nvPr>
            <p:ph idx="1"/>
          </p:nvPr>
        </p:nvSpPr>
        <p:spPr>
          <a:xfrm>
            <a:off x="459196" y="1998000"/>
            <a:ext cx="11249035" cy="3259800"/>
          </a:xfrm>
        </p:spPr>
        <p:txBody>
          <a:bodyPr/>
          <a:lstStyle/>
          <a:p>
            <a:r>
              <a:rPr lang="da-DK" sz="1600" dirty="0" smtClean="0"/>
              <a:t>Kroniske smerter er udbredte i Danmark. I 2017 havde 1,3 mio. danskere over 16 år selvrapporterede kroniske smerter. </a:t>
            </a:r>
          </a:p>
          <a:p>
            <a:r>
              <a:rPr lang="da-DK" sz="1600" dirty="0" smtClean="0"/>
              <a:t>Kroniske smerter kan have store konsekvenser for fysisk og mental sundhed, økonomi, familieliv, arbejde og socialt netværk. </a:t>
            </a:r>
          </a:p>
          <a:p>
            <a:r>
              <a:rPr lang="da-DK" sz="1600" dirty="0" smtClean="0"/>
              <a:t>Gruppen af borgere med kroniske smerter spænder bredt aldersmæssigt og socioøkonomisk, men der er en række risikofaktorer, som øger sandsynligheden for kroniske smerter:</a:t>
            </a:r>
            <a:endParaRPr lang="da-DK" sz="1600" dirty="0"/>
          </a:p>
          <a:p>
            <a:pPr marL="344488" lvl="1" indent="-171450">
              <a:buFontTx/>
              <a:buChar char="-"/>
            </a:pPr>
            <a:r>
              <a:rPr lang="da-DK" sz="1000" b="1" dirty="0" smtClean="0"/>
              <a:t>Biologiske</a:t>
            </a:r>
            <a:r>
              <a:rPr lang="da-DK" sz="1000" dirty="0" smtClean="0"/>
              <a:t>: Høj alder, genetisk disponering, svær overvægt, fysiske traumer</a:t>
            </a:r>
          </a:p>
          <a:p>
            <a:pPr marL="344488" lvl="1" indent="-171450">
              <a:buFontTx/>
              <a:buChar char="-"/>
            </a:pPr>
            <a:r>
              <a:rPr lang="da-DK" sz="1000" b="1" dirty="0" smtClean="0"/>
              <a:t>Sociale</a:t>
            </a:r>
            <a:r>
              <a:rPr lang="da-DK" sz="1000" dirty="0" smtClean="0"/>
              <a:t>: Kort uddannelse, hårdt fysisk arbejde, separation/skilsmisse, ikke-vestlig baggrund.</a:t>
            </a:r>
          </a:p>
          <a:p>
            <a:pPr marL="344488" lvl="1" indent="-171450">
              <a:buFontTx/>
              <a:buChar char="-"/>
            </a:pPr>
            <a:r>
              <a:rPr lang="da-DK" sz="1000" b="1" dirty="0" smtClean="0"/>
              <a:t>Psykologiske</a:t>
            </a:r>
            <a:r>
              <a:rPr lang="da-DK" sz="1000" dirty="0" smtClean="0"/>
              <a:t>: Tendens til angst og katastrofetænkning, dårligt selvvurderet helbred.</a:t>
            </a:r>
            <a:br>
              <a:rPr lang="da-DK" sz="1000" dirty="0" smtClean="0"/>
            </a:br>
            <a:endParaRPr lang="da-DK" sz="1000" dirty="0" smtClean="0"/>
          </a:p>
          <a:p>
            <a:r>
              <a:rPr lang="da-DK" sz="1600" dirty="0" smtClean="0"/>
              <a:t>Desuden er der flest kvinder med kroniske smerter.</a:t>
            </a:r>
          </a:p>
        </p:txBody>
      </p:sp>
      <p:sp>
        <p:nvSpPr>
          <p:cNvPr id="4" name="Pladsholder til sidefod 3"/>
          <p:cNvSpPr>
            <a:spLocks noGrp="1"/>
          </p:cNvSpPr>
          <p:nvPr>
            <p:ph type="ftr" sz="quarter" idx="11"/>
          </p:nvPr>
        </p:nvSpPr>
        <p:spPr/>
        <p:txBody>
          <a:bodyPr/>
          <a:lstStyle/>
          <a:p>
            <a:r>
              <a:rPr lang="da-DK" smtClean="0"/>
              <a:t>*Kilde: Afdækning af Smerteområdet, Sundhedsstyrelsen, 2017.</a:t>
            </a:r>
            <a:endParaRPr lang="da-DK" dirty="0"/>
          </a:p>
        </p:txBody>
      </p:sp>
    </p:spTree>
    <p:extLst>
      <p:ext uri="{BB962C8B-B14F-4D97-AF65-F5344CB8AC3E}">
        <p14:creationId xmlns:p14="http://schemas.microsoft.com/office/powerpoint/2010/main" val="380077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6E9CB-3AD8-7142-AD1D-9D469BE50BEB}"/>
              </a:ext>
            </a:extLst>
          </p:cNvPr>
          <p:cNvSpPr>
            <a:spLocks noGrp="1"/>
          </p:cNvSpPr>
          <p:nvPr>
            <p:ph type="title"/>
          </p:nvPr>
        </p:nvSpPr>
        <p:spPr/>
        <p:txBody>
          <a:bodyPr/>
          <a:lstStyle/>
          <a:p>
            <a:r>
              <a:rPr lang="da-DK" dirty="0" err="1" smtClean="0"/>
              <a:t>Personaer</a:t>
            </a:r>
            <a:r>
              <a:rPr lang="da-DK" dirty="0" smtClean="0"/>
              <a:t/>
            </a:r>
            <a:br>
              <a:rPr lang="da-DK" dirty="0" smtClean="0"/>
            </a:br>
            <a:r>
              <a:rPr lang="da-DK" sz="4000" i="1" dirty="0" smtClean="0"/>
              <a:t>- Mød målgruppen</a:t>
            </a:r>
            <a:endParaRPr lang="da-DK" sz="4000" i="1" dirty="0"/>
          </a:p>
        </p:txBody>
      </p:sp>
    </p:spTree>
    <p:extLst>
      <p:ext uri="{BB962C8B-B14F-4D97-AF65-F5344CB8AC3E}">
        <p14:creationId xmlns:p14="http://schemas.microsoft.com/office/powerpoint/2010/main" val="4117570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CECILIE, 28 ÅR </a:t>
            </a:r>
            <a:br>
              <a:rPr lang="da-DK" dirty="0" smtClean="0"/>
            </a:br>
            <a:r>
              <a:rPr lang="da-DK" sz="2600" dirty="0"/>
              <a:t>K</a:t>
            </a:r>
            <a:r>
              <a:rPr lang="da-DK" sz="2600" dirty="0" smtClean="0"/>
              <a:t>onsulent</a:t>
            </a:r>
            <a:endParaRPr lang="da-DK" dirty="0"/>
          </a:p>
        </p:txBody>
      </p:sp>
      <p:sp>
        <p:nvSpPr>
          <p:cNvPr id="3" name="Pladsholder til indhold 2"/>
          <p:cNvSpPr>
            <a:spLocks noGrp="1"/>
          </p:cNvSpPr>
          <p:nvPr>
            <p:ph sz="half" idx="1"/>
          </p:nvPr>
        </p:nvSpPr>
        <p:spPr>
          <a:xfrm>
            <a:off x="460800" y="1998000"/>
            <a:ext cx="6006502" cy="1002895"/>
          </a:xfrm>
        </p:spPr>
        <p:txBody>
          <a:bodyPr/>
          <a:lstStyle/>
          <a:p>
            <a:pPr marL="0" indent="0">
              <a:buNone/>
            </a:pPr>
            <a:r>
              <a:rPr lang="da-DK" sz="2000" i="1" dirty="0" smtClean="0">
                <a:latin typeface="Georgia" panose="02040502050405020303" pitchFamily="18" charset="0"/>
              </a:rPr>
              <a:t>”Jeg er jo usynligt syg. På den ene side vil man gerne have, at folk tager hensyn. På den anden side vil man bare gerne være ligesom alle andre.”</a:t>
            </a:r>
          </a:p>
          <a:p>
            <a:pPr marL="0" indent="0">
              <a:buNone/>
            </a:pPr>
            <a:endParaRPr lang="da-DK" sz="2200" dirty="0"/>
          </a:p>
          <a:p>
            <a:pPr marL="0" indent="0">
              <a:buNone/>
            </a:pPr>
            <a:endParaRPr lang="da-DK" sz="2200" dirty="0" smtClean="0"/>
          </a:p>
          <a:p>
            <a:pPr marL="0" indent="0">
              <a:buNone/>
            </a:pPr>
            <a:endParaRPr lang="da-DK" sz="2200" dirty="0"/>
          </a:p>
          <a:p>
            <a:pPr>
              <a:lnSpc>
                <a:spcPct val="40000"/>
              </a:lnSpc>
            </a:pPr>
            <a:endParaRPr lang="da-DK" sz="2400" dirty="0"/>
          </a:p>
          <a:p>
            <a:pPr marL="0" indent="0">
              <a:buNone/>
            </a:pPr>
            <a:endParaRPr lang="da-DK" sz="1200" dirty="0"/>
          </a:p>
        </p:txBody>
      </p:sp>
      <p:pic>
        <p:nvPicPr>
          <p:cNvPr id="5" name="Pladsholder til indhold 4">
            <a:extLst>
              <a:ext uri="{FF2B5EF4-FFF2-40B4-BE49-F238E27FC236}">
                <a16:creationId xmlns:a16="http://schemas.microsoft.com/office/drawing/2014/main" id="{CC0025BE-C230-D14D-B80F-00D6FB38ADC2}"/>
              </a:ext>
            </a:extLst>
          </p:cNvPr>
          <p:cNvPicPr>
            <a:picLocks noGrp="1" noChangeAspect="1"/>
          </p:cNvPicPr>
          <p:nvPr>
            <p:ph sz="half" idx="2"/>
          </p:nvPr>
        </p:nvPicPr>
        <p:blipFill>
          <a:blip r:embed="rId2"/>
          <a:stretch>
            <a:fillRect/>
          </a:stretch>
        </p:blipFill>
        <p:spPr>
          <a:xfrm>
            <a:off x="7553739" y="0"/>
            <a:ext cx="4638261" cy="6858000"/>
          </a:xfrm>
          <a:prstGeom prst="rect">
            <a:avLst/>
          </a:prstGeom>
          <a:solidFill>
            <a:schemeClr val="accent6"/>
          </a:solidFill>
        </p:spPr>
      </p:pic>
      <p:sp>
        <p:nvSpPr>
          <p:cNvPr id="6" name="Ellipse 5">
            <a:extLst>
              <a:ext uri="{FF2B5EF4-FFF2-40B4-BE49-F238E27FC236}">
                <a16:creationId xmlns:a16="http://schemas.microsoft.com/office/drawing/2014/main" id="{BB3B19DC-4130-FA4C-9B0B-7FFC5BA472D7}"/>
              </a:ext>
            </a:extLst>
          </p:cNvPr>
          <p:cNvSpPr/>
          <p:nvPr/>
        </p:nvSpPr>
        <p:spPr>
          <a:xfrm>
            <a:off x="4131024" y="3146708"/>
            <a:ext cx="3498131" cy="33320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kstfelt 6"/>
          <p:cNvSpPr txBox="1"/>
          <p:nvPr/>
        </p:nvSpPr>
        <p:spPr>
          <a:xfrm>
            <a:off x="4882396" y="3399174"/>
            <a:ext cx="2051341" cy="3539430"/>
          </a:xfrm>
          <a:prstGeom prst="rect">
            <a:avLst/>
          </a:prstGeom>
          <a:noFill/>
        </p:spPr>
        <p:txBody>
          <a:bodyPr wrap="square" rtlCol="0">
            <a:spAutoFit/>
          </a:bodyPr>
          <a:lstStyle/>
          <a:p>
            <a:pPr algn="ctr"/>
            <a:r>
              <a:rPr lang="da-DK" sz="1400" b="1" dirty="0" smtClean="0">
                <a:solidFill>
                  <a:schemeClr val="bg1"/>
                </a:solidFill>
              </a:rPr>
              <a:t>Livssituation</a:t>
            </a:r>
          </a:p>
          <a:p>
            <a:pPr algn="ctr"/>
            <a:endParaRPr lang="da-DK" sz="1400" b="1" dirty="0">
              <a:solidFill>
                <a:schemeClr val="bg1"/>
              </a:solidFill>
            </a:endParaRPr>
          </a:p>
          <a:p>
            <a:pPr algn="ctr"/>
            <a:r>
              <a:rPr lang="da-DK" sz="1400" dirty="0" smtClean="0">
                <a:solidFill>
                  <a:schemeClr val="bg1"/>
                </a:solidFill>
              </a:rPr>
              <a:t>Bor med sin kæreste i København. </a:t>
            </a:r>
          </a:p>
          <a:p>
            <a:pPr algn="ctr"/>
            <a:endParaRPr lang="da-DK" sz="1400" dirty="0">
              <a:solidFill>
                <a:schemeClr val="bg1"/>
              </a:solidFill>
            </a:endParaRPr>
          </a:p>
          <a:p>
            <a:pPr algn="ctr"/>
            <a:r>
              <a:rPr lang="da-DK" sz="1400" dirty="0" smtClean="0">
                <a:solidFill>
                  <a:schemeClr val="bg1"/>
                </a:solidFill>
              </a:rPr>
              <a:t>Arbejder til daglig 32 timer om ugen i kommunikations-branchen.</a:t>
            </a:r>
          </a:p>
          <a:p>
            <a:pPr algn="ctr"/>
            <a:endParaRPr lang="da-DK" sz="1400" dirty="0" smtClean="0">
              <a:solidFill>
                <a:schemeClr val="bg1"/>
              </a:solidFill>
            </a:endParaRPr>
          </a:p>
          <a:p>
            <a:pPr algn="ctr"/>
            <a:r>
              <a:rPr lang="da-DK" sz="1400" dirty="0" smtClean="0">
                <a:solidFill>
                  <a:schemeClr val="bg1"/>
                </a:solidFill>
              </a:rPr>
              <a:t>Har lidt af kronisk hovedpine siden barndommen.</a:t>
            </a:r>
            <a:endParaRPr lang="da-DK" sz="1400" dirty="0">
              <a:solidFill>
                <a:schemeClr val="bg1"/>
              </a:solidFill>
            </a:endParaRPr>
          </a:p>
          <a:p>
            <a:pPr algn="ctr"/>
            <a:endParaRPr lang="da-DK" sz="1400" dirty="0" smtClean="0">
              <a:solidFill>
                <a:schemeClr val="bg1"/>
              </a:solidFill>
            </a:endParaRPr>
          </a:p>
          <a:p>
            <a:pPr algn="ctr"/>
            <a:endParaRPr lang="da-DK" sz="1400" dirty="0">
              <a:solidFill>
                <a:schemeClr val="bg1"/>
              </a:solidFill>
            </a:endParaRPr>
          </a:p>
          <a:p>
            <a:pPr algn="ctr"/>
            <a:endParaRPr lang="da-DK" sz="1400" dirty="0">
              <a:solidFill>
                <a:schemeClr val="bg1"/>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4110847516"/>
              </p:ext>
            </p:extLst>
          </p:nvPr>
        </p:nvGraphicFramePr>
        <p:xfrm>
          <a:off x="330093" y="4008581"/>
          <a:ext cx="3800931" cy="1808163"/>
        </p:xfrm>
        <a:graphic>
          <a:graphicData uri="http://schemas.openxmlformats.org/drawingml/2006/table">
            <a:tbl>
              <a:tblPr>
                <a:tableStyleId>{5C22544A-7EE6-4342-B048-85BDC9FD1C3A}</a:tableStyleId>
              </a:tblPr>
              <a:tblGrid>
                <a:gridCol w="1386817">
                  <a:extLst>
                    <a:ext uri="{9D8B030D-6E8A-4147-A177-3AD203B41FA5}">
                      <a16:colId xmlns:a16="http://schemas.microsoft.com/office/drawing/2014/main" val="2325744480"/>
                    </a:ext>
                  </a:extLst>
                </a:gridCol>
                <a:gridCol w="2414114">
                  <a:extLst>
                    <a:ext uri="{9D8B030D-6E8A-4147-A177-3AD203B41FA5}">
                      <a16:colId xmlns:a16="http://schemas.microsoft.com/office/drawing/2014/main" val="3188327420"/>
                    </a:ext>
                  </a:extLst>
                </a:gridCol>
              </a:tblGrid>
              <a:tr h="317552">
                <a:tc>
                  <a:txBody>
                    <a:bodyPr/>
                    <a:lstStyle/>
                    <a:p>
                      <a:endParaRPr lang="da-DK"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a-DK" sz="1300" dirty="0" smtClean="0"/>
                        <a:t>Fysisk</a:t>
                      </a:r>
                      <a:r>
                        <a:rPr lang="da-DK" sz="1300" baseline="0" dirty="0" smtClean="0"/>
                        <a:t> helbred</a:t>
                      </a:r>
                      <a:endParaRPr lang="da-DK" sz="13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2141088"/>
                  </a:ext>
                </a:extLst>
              </a:tr>
              <a:tr h="367827">
                <a:tc>
                  <a:txBody>
                    <a:bodyPr/>
                    <a:lstStyle/>
                    <a:p>
                      <a:endParaRPr lang="da-DK"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a-DK" sz="1300" dirty="0" smtClean="0"/>
                        <a:t>Mentalt</a:t>
                      </a:r>
                      <a:r>
                        <a:rPr lang="da-DK" sz="1300" baseline="0" dirty="0" smtClean="0"/>
                        <a:t> helbred</a:t>
                      </a:r>
                      <a:endParaRPr lang="da-DK" sz="13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695845"/>
                  </a:ext>
                </a:extLst>
              </a:tr>
              <a:tr h="317552">
                <a:tc>
                  <a:txBody>
                    <a:bodyPr/>
                    <a:lstStyle/>
                    <a:p>
                      <a:endParaRPr lang="da-DK"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a-DK" sz="1300" dirty="0" smtClean="0"/>
                        <a:t>Socialt netværk</a:t>
                      </a:r>
                      <a:endParaRPr lang="da-DK" sz="13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8005488"/>
                  </a:ext>
                </a:extLst>
              </a:tr>
              <a:tr h="317870">
                <a:tc>
                  <a:txBody>
                    <a:bodyPr/>
                    <a:lstStyle/>
                    <a:p>
                      <a:endParaRPr lang="da-DK"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a-DK" sz="1300" dirty="0" smtClean="0"/>
                        <a:t>Opsøgende</a:t>
                      </a:r>
                      <a:r>
                        <a:rPr lang="da-DK" sz="1300" baseline="0" dirty="0" smtClean="0"/>
                        <a:t> ift. egen sundhed</a:t>
                      </a:r>
                      <a:endParaRPr lang="da-DK" sz="13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2829933"/>
                  </a:ext>
                </a:extLst>
              </a:tr>
              <a:tr h="317552">
                <a:tc>
                  <a:txBody>
                    <a:bodyPr/>
                    <a:lstStyle/>
                    <a:p>
                      <a:endParaRPr lang="da-DK"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a-DK" sz="1300" dirty="0" smtClean="0"/>
                        <a:t>Digitale kompetencer</a:t>
                      </a:r>
                      <a:endParaRPr lang="da-DK" sz="13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1672237"/>
                  </a:ext>
                </a:extLst>
              </a:tr>
            </a:tbl>
          </a:graphicData>
        </a:graphic>
      </p:graphicFrame>
      <p:grpSp>
        <p:nvGrpSpPr>
          <p:cNvPr id="38" name="Gruppe 37"/>
          <p:cNvGrpSpPr/>
          <p:nvPr/>
        </p:nvGrpSpPr>
        <p:grpSpPr>
          <a:xfrm>
            <a:off x="428960" y="4126583"/>
            <a:ext cx="991297" cy="1414384"/>
            <a:chOff x="428960" y="4126583"/>
            <a:chExt cx="991297" cy="1414384"/>
          </a:xfrm>
        </p:grpSpPr>
        <p:sp>
          <p:nvSpPr>
            <p:cNvPr id="8" name="Ellipse 7">
              <a:extLst>
                <a:ext uri="{FF2B5EF4-FFF2-40B4-BE49-F238E27FC236}">
                  <a16:creationId xmlns:a16="http://schemas.microsoft.com/office/drawing/2014/main" id="{0810BD10-A4BC-3C4E-AD46-5388047A5263}"/>
                </a:ext>
              </a:extLst>
            </p:cNvPr>
            <p:cNvSpPr/>
            <p:nvPr/>
          </p:nvSpPr>
          <p:spPr>
            <a:xfrm>
              <a:off x="429326" y="4126583"/>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0810BD10-A4BC-3C4E-AD46-5388047A5263}"/>
                </a:ext>
              </a:extLst>
            </p:cNvPr>
            <p:cNvSpPr/>
            <p:nvPr/>
          </p:nvSpPr>
          <p:spPr>
            <a:xfrm>
              <a:off x="631960" y="4126583"/>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0810BD10-A4BC-3C4E-AD46-5388047A5263}"/>
                </a:ext>
              </a:extLst>
            </p:cNvPr>
            <p:cNvSpPr/>
            <p:nvPr/>
          </p:nvSpPr>
          <p:spPr>
            <a:xfrm>
              <a:off x="843655" y="4126583"/>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21BAD507-B1A6-6044-BF42-BF43DCF3218D}"/>
                </a:ext>
              </a:extLst>
            </p:cNvPr>
            <p:cNvSpPr/>
            <p:nvPr/>
          </p:nvSpPr>
          <p:spPr>
            <a:xfrm>
              <a:off x="1267045" y="4126583"/>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0810BD10-A4BC-3C4E-AD46-5388047A5263}"/>
                </a:ext>
              </a:extLst>
            </p:cNvPr>
            <p:cNvSpPr/>
            <p:nvPr/>
          </p:nvSpPr>
          <p:spPr>
            <a:xfrm>
              <a:off x="428960" y="4422983"/>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Ellipse 17">
              <a:extLst>
                <a:ext uri="{FF2B5EF4-FFF2-40B4-BE49-F238E27FC236}">
                  <a16:creationId xmlns:a16="http://schemas.microsoft.com/office/drawing/2014/main" id="{0810BD10-A4BC-3C4E-AD46-5388047A5263}"/>
                </a:ext>
              </a:extLst>
            </p:cNvPr>
            <p:cNvSpPr/>
            <p:nvPr/>
          </p:nvSpPr>
          <p:spPr>
            <a:xfrm>
              <a:off x="631960" y="4422983"/>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0810BD10-A4BC-3C4E-AD46-5388047A5263}"/>
                </a:ext>
              </a:extLst>
            </p:cNvPr>
            <p:cNvSpPr/>
            <p:nvPr/>
          </p:nvSpPr>
          <p:spPr>
            <a:xfrm>
              <a:off x="837193" y="4419146"/>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0810BD10-A4BC-3C4E-AD46-5388047A5263}"/>
                </a:ext>
              </a:extLst>
            </p:cNvPr>
            <p:cNvSpPr/>
            <p:nvPr/>
          </p:nvSpPr>
          <p:spPr>
            <a:xfrm>
              <a:off x="1065625" y="441310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Ellipse 20">
              <a:extLst>
                <a:ext uri="{FF2B5EF4-FFF2-40B4-BE49-F238E27FC236}">
                  <a16:creationId xmlns:a16="http://schemas.microsoft.com/office/drawing/2014/main" id="{21BAD507-B1A6-6044-BF42-BF43DCF3218D}"/>
                </a:ext>
              </a:extLst>
            </p:cNvPr>
            <p:cNvSpPr/>
            <p:nvPr/>
          </p:nvSpPr>
          <p:spPr>
            <a:xfrm>
              <a:off x="1269588" y="4413107"/>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21BAD507-B1A6-6044-BF42-BF43DCF3218D}"/>
                </a:ext>
              </a:extLst>
            </p:cNvPr>
            <p:cNvSpPr/>
            <p:nvPr/>
          </p:nvSpPr>
          <p:spPr>
            <a:xfrm>
              <a:off x="1061241" y="4126583"/>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Ellipse 22">
              <a:extLst>
                <a:ext uri="{FF2B5EF4-FFF2-40B4-BE49-F238E27FC236}">
                  <a16:creationId xmlns:a16="http://schemas.microsoft.com/office/drawing/2014/main" id="{21BAD507-B1A6-6044-BF42-BF43DCF3218D}"/>
                </a:ext>
              </a:extLst>
            </p:cNvPr>
            <p:cNvSpPr/>
            <p:nvPr/>
          </p:nvSpPr>
          <p:spPr>
            <a:xfrm>
              <a:off x="1276257" y="5043622"/>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Ellipse 23">
              <a:extLst>
                <a:ext uri="{FF2B5EF4-FFF2-40B4-BE49-F238E27FC236}">
                  <a16:creationId xmlns:a16="http://schemas.microsoft.com/office/drawing/2014/main" id="{0810BD10-A4BC-3C4E-AD46-5388047A5263}"/>
                </a:ext>
              </a:extLst>
            </p:cNvPr>
            <p:cNvSpPr/>
            <p:nvPr/>
          </p:nvSpPr>
          <p:spPr>
            <a:xfrm>
              <a:off x="429326" y="4742999"/>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Ellipse 24">
              <a:extLst>
                <a:ext uri="{FF2B5EF4-FFF2-40B4-BE49-F238E27FC236}">
                  <a16:creationId xmlns:a16="http://schemas.microsoft.com/office/drawing/2014/main" id="{0810BD10-A4BC-3C4E-AD46-5388047A5263}"/>
                </a:ext>
              </a:extLst>
            </p:cNvPr>
            <p:cNvSpPr/>
            <p:nvPr/>
          </p:nvSpPr>
          <p:spPr>
            <a:xfrm>
              <a:off x="631960" y="4742999"/>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Ellipse 25">
              <a:extLst>
                <a:ext uri="{FF2B5EF4-FFF2-40B4-BE49-F238E27FC236}">
                  <a16:creationId xmlns:a16="http://schemas.microsoft.com/office/drawing/2014/main" id="{0810BD10-A4BC-3C4E-AD46-5388047A5263}"/>
                </a:ext>
              </a:extLst>
            </p:cNvPr>
            <p:cNvSpPr/>
            <p:nvPr/>
          </p:nvSpPr>
          <p:spPr>
            <a:xfrm>
              <a:off x="834594" y="474071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Ellipse 26">
              <a:extLst>
                <a:ext uri="{FF2B5EF4-FFF2-40B4-BE49-F238E27FC236}">
                  <a16:creationId xmlns:a16="http://schemas.microsoft.com/office/drawing/2014/main" id="{0810BD10-A4BC-3C4E-AD46-5388047A5263}"/>
                </a:ext>
              </a:extLst>
            </p:cNvPr>
            <p:cNvSpPr/>
            <p:nvPr/>
          </p:nvSpPr>
          <p:spPr>
            <a:xfrm>
              <a:off x="1069407" y="4749059"/>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Ellipse 27">
              <a:extLst>
                <a:ext uri="{FF2B5EF4-FFF2-40B4-BE49-F238E27FC236}">
                  <a16:creationId xmlns:a16="http://schemas.microsoft.com/office/drawing/2014/main" id="{0810BD10-A4BC-3C4E-AD46-5388047A5263}"/>
                </a:ext>
              </a:extLst>
            </p:cNvPr>
            <p:cNvSpPr/>
            <p:nvPr/>
          </p:nvSpPr>
          <p:spPr>
            <a:xfrm>
              <a:off x="1269588" y="475096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Ellipse 28">
              <a:extLst>
                <a:ext uri="{FF2B5EF4-FFF2-40B4-BE49-F238E27FC236}">
                  <a16:creationId xmlns:a16="http://schemas.microsoft.com/office/drawing/2014/main" id="{0810BD10-A4BC-3C4E-AD46-5388047A5263}"/>
                </a:ext>
              </a:extLst>
            </p:cNvPr>
            <p:cNvSpPr/>
            <p:nvPr/>
          </p:nvSpPr>
          <p:spPr>
            <a:xfrm>
              <a:off x="429326" y="5035199"/>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Ellipse 29">
              <a:extLst>
                <a:ext uri="{FF2B5EF4-FFF2-40B4-BE49-F238E27FC236}">
                  <a16:creationId xmlns:a16="http://schemas.microsoft.com/office/drawing/2014/main" id="{0810BD10-A4BC-3C4E-AD46-5388047A5263}"/>
                </a:ext>
              </a:extLst>
            </p:cNvPr>
            <p:cNvSpPr/>
            <p:nvPr/>
          </p:nvSpPr>
          <p:spPr>
            <a:xfrm>
              <a:off x="631960" y="5035199"/>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Ellipse 30">
              <a:extLst>
                <a:ext uri="{FF2B5EF4-FFF2-40B4-BE49-F238E27FC236}">
                  <a16:creationId xmlns:a16="http://schemas.microsoft.com/office/drawing/2014/main" id="{0810BD10-A4BC-3C4E-AD46-5388047A5263}"/>
                </a:ext>
              </a:extLst>
            </p:cNvPr>
            <p:cNvSpPr/>
            <p:nvPr/>
          </p:nvSpPr>
          <p:spPr>
            <a:xfrm>
              <a:off x="839370" y="5040592"/>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Ellipse 31">
              <a:extLst>
                <a:ext uri="{FF2B5EF4-FFF2-40B4-BE49-F238E27FC236}">
                  <a16:creationId xmlns:a16="http://schemas.microsoft.com/office/drawing/2014/main" id="{0810BD10-A4BC-3C4E-AD46-5388047A5263}"/>
                </a:ext>
              </a:extLst>
            </p:cNvPr>
            <p:cNvSpPr/>
            <p:nvPr/>
          </p:nvSpPr>
          <p:spPr>
            <a:xfrm>
              <a:off x="1063369" y="5040592"/>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Ellipse 32">
              <a:extLst>
                <a:ext uri="{FF2B5EF4-FFF2-40B4-BE49-F238E27FC236}">
                  <a16:creationId xmlns:a16="http://schemas.microsoft.com/office/drawing/2014/main" id="{0810BD10-A4BC-3C4E-AD46-5388047A5263}"/>
                </a:ext>
              </a:extLst>
            </p:cNvPr>
            <p:cNvSpPr/>
            <p:nvPr/>
          </p:nvSpPr>
          <p:spPr>
            <a:xfrm>
              <a:off x="429326" y="539696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Ellipse 33">
              <a:extLst>
                <a:ext uri="{FF2B5EF4-FFF2-40B4-BE49-F238E27FC236}">
                  <a16:creationId xmlns:a16="http://schemas.microsoft.com/office/drawing/2014/main" id="{0810BD10-A4BC-3C4E-AD46-5388047A5263}"/>
                </a:ext>
              </a:extLst>
            </p:cNvPr>
            <p:cNvSpPr/>
            <p:nvPr/>
          </p:nvSpPr>
          <p:spPr>
            <a:xfrm>
              <a:off x="631960" y="539696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Ellipse 34">
              <a:extLst>
                <a:ext uri="{FF2B5EF4-FFF2-40B4-BE49-F238E27FC236}">
                  <a16:creationId xmlns:a16="http://schemas.microsoft.com/office/drawing/2014/main" id="{0810BD10-A4BC-3C4E-AD46-5388047A5263}"/>
                </a:ext>
              </a:extLst>
            </p:cNvPr>
            <p:cNvSpPr/>
            <p:nvPr/>
          </p:nvSpPr>
          <p:spPr>
            <a:xfrm>
              <a:off x="834594" y="539696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Ellipse 35">
              <a:extLst>
                <a:ext uri="{FF2B5EF4-FFF2-40B4-BE49-F238E27FC236}">
                  <a16:creationId xmlns:a16="http://schemas.microsoft.com/office/drawing/2014/main" id="{0810BD10-A4BC-3C4E-AD46-5388047A5263}"/>
                </a:ext>
              </a:extLst>
            </p:cNvPr>
            <p:cNvSpPr/>
            <p:nvPr/>
          </p:nvSpPr>
          <p:spPr>
            <a:xfrm>
              <a:off x="1046289" y="539696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Ellipse 36">
              <a:extLst>
                <a:ext uri="{FF2B5EF4-FFF2-40B4-BE49-F238E27FC236}">
                  <a16:creationId xmlns:a16="http://schemas.microsoft.com/office/drawing/2014/main" id="{0810BD10-A4BC-3C4E-AD46-5388047A5263}"/>
                </a:ext>
              </a:extLst>
            </p:cNvPr>
            <p:cNvSpPr/>
            <p:nvPr/>
          </p:nvSpPr>
          <p:spPr>
            <a:xfrm>
              <a:off x="1274869" y="5396967"/>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530212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CECILIE, 28 ÅR</a:t>
            </a:r>
            <a:br>
              <a:rPr lang="da-DK" dirty="0" smtClean="0"/>
            </a:br>
            <a:r>
              <a:rPr lang="da-DK" sz="2700" dirty="0" smtClean="0"/>
              <a:t>Konsulent</a:t>
            </a:r>
            <a:endParaRPr lang="da-DK" sz="2700" dirty="0"/>
          </a:p>
        </p:txBody>
      </p:sp>
      <p:sp>
        <p:nvSpPr>
          <p:cNvPr id="3" name="Pladsholder til indhold 2"/>
          <p:cNvSpPr>
            <a:spLocks noGrp="1"/>
          </p:cNvSpPr>
          <p:nvPr>
            <p:ph sz="half" idx="1"/>
          </p:nvPr>
        </p:nvSpPr>
        <p:spPr/>
        <p:txBody>
          <a:bodyPr/>
          <a:lstStyle/>
          <a:p>
            <a:pPr marL="0" indent="0">
              <a:buNone/>
            </a:pPr>
            <a:r>
              <a:rPr lang="da-DK" sz="1500" b="1" dirty="0" smtClean="0"/>
              <a:t>En vedholdende hovedpine</a:t>
            </a:r>
            <a:r>
              <a:rPr lang="da-DK" sz="1500" dirty="0" smtClean="0"/>
              <a:t/>
            </a:r>
            <a:br>
              <a:rPr lang="da-DK" sz="1500" dirty="0" smtClean="0"/>
            </a:br>
            <a:r>
              <a:rPr lang="da-DK" sz="1500" dirty="0" smtClean="0"/>
              <a:t>Cecilie har haft hovedpine siden hun var barn. Hun får nogle kraftige anfald flere gange om måneden og har altid lidt ondt i hovedet. Når hun har det værst, er hun nødt til at melde sig syg. Hun har dog lært, hvordan hun lever med hovedpinen og samtidig kan have et aktivt og socialt liv med arbejde, familie og venner. Hendes kæreste støtter hende meget i hverdagen, og på arbejdet møder hun forståelse for de ekstra sygedage.</a:t>
            </a:r>
          </a:p>
          <a:p>
            <a:pPr marL="0" indent="0">
              <a:buNone/>
            </a:pPr>
            <a:r>
              <a:rPr lang="da-DK" sz="1500" b="1" dirty="0" smtClean="0"/>
              <a:t>Motion, sund kost og hvile</a:t>
            </a:r>
            <a:br>
              <a:rPr lang="da-DK" sz="1500" b="1" dirty="0" smtClean="0"/>
            </a:br>
            <a:r>
              <a:rPr lang="da-DK" sz="1500" dirty="0" smtClean="0"/>
              <a:t>Cecilie har gået til utallige undersøgelser gennem sin opvækst. Nu har hun erkendt, at smerterne nok ikke går væk, og hun vil gerne lære at leve så godt som muligt med dem. </a:t>
            </a:r>
            <a:endParaRPr lang="da-DK" sz="1500" dirty="0"/>
          </a:p>
        </p:txBody>
      </p:sp>
      <p:sp>
        <p:nvSpPr>
          <p:cNvPr id="4" name="Pladsholder til indhold 3"/>
          <p:cNvSpPr>
            <a:spLocks noGrp="1"/>
          </p:cNvSpPr>
          <p:nvPr>
            <p:ph sz="half" idx="2"/>
          </p:nvPr>
        </p:nvSpPr>
        <p:spPr>
          <a:xfrm>
            <a:off x="4783017" y="1998000"/>
            <a:ext cx="4049834" cy="4624256"/>
          </a:xfrm>
        </p:spPr>
        <p:txBody>
          <a:bodyPr/>
          <a:lstStyle/>
          <a:p>
            <a:pPr marL="0" indent="0">
              <a:buNone/>
            </a:pPr>
            <a:r>
              <a:rPr lang="da-DK" sz="1500" dirty="0" smtClean="0"/>
              <a:t>Hun </a:t>
            </a:r>
            <a:r>
              <a:rPr lang="da-DK" sz="1500" dirty="0"/>
              <a:t>har fundet ud af, at </a:t>
            </a:r>
            <a:r>
              <a:rPr lang="da-DK" sz="1500" dirty="0" smtClean="0"/>
              <a:t>det mindsker smerterne, når hun dyrker meget motion, spiser sundt og sørger for at hvile sig, når hun kommer hjem fra arbejde.</a:t>
            </a:r>
          </a:p>
          <a:p>
            <a:pPr marL="0" indent="0">
              <a:buNone/>
            </a:pPr>
            <a:r>
              <a:rPr lang="da-DK" sz="1500" b="1" dirty="0" smtClean="0"/>
              <a:t>Søger inspiration og optimisme</a:t>
            </a:r>
            <a:br>
              <a:rPr lang="da-DK" sz="1500" b="1" dirty="0" smtClean="0"/>
            </a:br>
            <a:r>
              <a:rPr lang="da-DK" sz="1500" dirty="0" smtClean="0"/>
              <a:t>Cecilie har altid selv været meget opsøgende ift. viden om hendes situation. Hun oplever dog, at man på nettet finder mange ”</a:t>
            </a:r>
            <a:r>
              <a:rPr lang="da-DK" sz="1500" i="1" dirty="0" smtClean="0"/>
              <a:t>sindssyge</a:t>
            </a:r>
            <a:r>
              <a:rPr lang="da-DK" sz="1500" dirty="0" smtClean="0"/>
              <a:t>” råd, som ikke bunder i reel viden. Derfor søger hun evidensbaseret viden, som man kan stole på. Hun ønsker sig også inspiration i form af historier fra andre smerteramte, som lykkes med at leve et aktivt liv. Negativitet er der rigeligt af i livet som smerteramt. </a:t>
            </a:r>
          </a:p>
          <a:p>
            <a:pPr marL="0" indent="0">
              <a:buNone/>
            </a:pPr>
            <a:r>
              <a:rPr lang="da-DK" sz="1500" dirty="0" smtClean="0"/>
              <a:t>Cecilie har brug for at fokusere på det positive.</a:t>
            </a:r>
            <a:endParaRPr lang="da-DK" sz="1500" i="1" dirty="0" smtClean="0">
              <a:latin typeface="Georgia" panose="02040502050405020303" pitchFamily="18" charset="0"/>
            </a:endParaRPr>
          </a:p>
        </p:txBody>
      </p:sp>
      <p:grpSp>
        <p:nvGrpSpPr>
          <p:cNvPr id="7" name="Gruppe 6"/>
          <p:cNvGrpSpPr/>
          <p:nvPr/>
        </p:nvGrpSpPr>
        <p:grpSpPr>
          <a:xfrm>
            <a:off x="8728427" y="157725"/>
            <a:ext cx="3390670" cy="3410990"/>
            <a:chOff x="8582536" y="633303"/>
            <a:chExt cx="3390670" cy="3410990"/>
          </a:xfrm>
        </p:grpSpPr>
        <p:sp>
          <p:nvSpPr>
            <p:cNvPr id="5" name="Ellipse 4">
              <a:extLst>
                <a:ext uri="{FF2B5EF4-FFF2-40B4-BE49-F238E27FC236}">
                  <a16:creationId xmlns:a16="http://schemas.microsoft.com/office/drawing/2014/main" id="{0395C7CF-EFD9-DF42-AD77-095F972908E2}"/>
                </a:ext>
              </a:extLst>
            </p:cNvPr>
            <p:cNvSpPr/>
            <p:nvPr/>
          </p:nvSpPr>
          <p:spPr>
            <a:xfrm>
              <a:off x="8582536" y="633303"/>
              <a:ext cx="3390670" cy="34109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kstfelt 5"/>
            <p:cNvSpPr txBox="1"/>
            <p:nvPr/>
          </p:nvSpPr>
          <p:spPr>
            <a:xfrm>
              <a:off x="8915463" y="978433"/>
              <a:ext cx="2724817" cy="2800767"/>
            </a:xfrm>
            <a:prstGeom prst="rect">
              <a:avLst/>
            </a:prstGeom>
            <a:noFill/>
          </p:spPr>
          <p:txBody>
            <a:bodyPr wrap="square" rtlCol="0">
              <a:spAutoFit/>
            </a:bodyPr>
            <a:lstStyle/>
            <a:p>
              <a:pPr algn="ctr"/>
              <a:r>
                <a:rPr lang="da-DK" sz="1600" b="1" dirty="0" smtClean="0">
                  <a:solidFill>
                    <a:schemeClr val="bg1"/>
                  </a:solidFill>
                  <a:latin typeface="Georgia" panose="02040502050405020303" pitchFamily="18" charset="0"/>
                </a:rPr>
                <a:t>Søger inspiration </a:t>
              </a:r>
              <a:br>
                <a:rPr lang="da-DK" sz="1600" b="1" dirty="0" smtClean="0">
                  <a:solidFill>
                    <a:schemeClr val="bg1"/>
                  </a:solidFill>
                  <a:latin typeface="Georgia" panose="02040502050405020303" pitchFamily="18" charset="0"/>
                </a:rPr>
              </a:br>
              <a:endParaRPr lang="da-DK" sz="1600" b="1" dirty="0" smtClean="0">
                <a:solidFill>
                  <a:schemeClr val="bg1"/>
                </a:solidFill>
                <a:latin typeface="Georgia" panose="02040502050405020303" pitchFamily="18" charset="0"/>
              </a:endParaRPr>
            </a:p>
            <a:p>
              <a:pPr algn="ctr"/>
              <a:r>
                <a:rPr lang="da-DK" sz="1600" i="1" dirty="0" smtClean="0">
                  <a:solidFill>
                    <a:schemeClr val="bg1"/>
                  </a:solidFill>
                  <a:latin typeface="Georgia" panose="02040502050405020303" pitchFamily="18" charset="0"/>
                </a:rPr>
                <a:t>”Det er rigtig godt at høre historier om andre med smerter. Ikke nødvendigvis de triste historier (…). Men historier om folk, der har klaret det godt og fundet noget, der virker. Det må gerne være lidt mere </a:t>
              </a:r>
              <a:r>
                <a:rPr lang="da-DK" sz="1600" i="1" dirty="0" err="1" smtClean="0">
                  <a:solidFill>
                    <a:schemeClr val="bg1"/>
                  </a:solidFill>
                  <a:latin typeface="Georgia" panose="02040502050405020303" pitchFamily="18" charset="0"/>
                </a:rPr>
                <a:t>happy</a:t>
              </a:r>
              <a:r>
                <a:rPr lang="da-DK" sz="1600" i="1" dirty="0" smtClean="0">
                  <a:solidFill>
                    <a:schemeClr val="bg1"/>
                  </a:solidFill>
                  <a:latin typeface="Georgia" panose="02040502050405020303" pitchFamily="18" charset="0"/>
                </a:rPr>
                <a:t>!”</a:t>
              </a:r>
              <a:endParaRPr lang="da-DK" sz="1600" i="1" dirty="0">
                <a:solidFill>
                  <a:schemeClr val="bg1"/>
                </a:solidFill>
                <a:latin typeface="Georgia" panose="02040502050405020303" pitchFamily="18" charset="0"/>
              </a:endParaRPr>
            </a:p>
          </p:txBody>
        </p:sp>
      </p:grpSp>
    </p:spTree>
    <p:extLst>
      <p:ext uri="{BB962C8B-B14F-4D97-AF65-F5344CB8AC3E}">
        <p14:creationId xmlns:p14="http://schemas.microsoft.com/office/powerpoint/2010/main" val="2640960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MIRIAM, 52 ÅR</a:t>
            </a:r>
            <a:br>
              <a:rPr lang="da-DK" dirty="0" smtClean="0"/>
            </a:br>
            <a:r>
              <a:rPr lang="da-DK" sz="2700" dirty="0" smtClean="0"/>
              <a:t>Førtidspensionist</a:t>
            </a:r>
            <a:endParaRPr lang="da-DK" dirty="0"/>
          </a:p>
        </p:txBody>
      </p:sp>
      <p:sp>
        <p:nvSpPr>
          <p:cNvPr id="3" name="Pladsholder til indhold 2"/>
          <p:cNvSpPr>
            <a:spLocks noGrp="1"/>
          </p:cNvSpPr>
          <p:nvPr>
            <p:ph sz="half" idx="1"/>
          </p:nvPr>
        </p:nvSpPr>
        <p:spPr>
          <a:xfrm>
            <a:off x="429326" y="2071891"/>
            <a:ext cx="5490738" cy="4437188"/>
          </a:xfrm>
        </p:spPr>
        <p:txBody>
          <a:bodyPr/>
          <a:lstStyle/>
          <a:p>
            <a:pPr marL="0" indent="0">
              <a:buNone/>
            </a:pPr>
            <a:r>
              <a:rPr lang="da-DK" i="1" dirty="0" smtClean="0">
                <a:latin typeface="Georgia" panose="02040502050405020303" pitchFamily="18" charset="0"/>
              </a:rPr>
              <a:t>”Det gør ondt i min ryg, mine knæ, mine arme. Alt gør ondt.”</a:t>
            </a:r>
          </a:p>
          <a:p>
            <a:pPr marL="0" indent="0">
              <a:buNone/>
            </a:pPr>
            <a:endParaRPr lang="da-DK" i="1" dirty="0">
              <a:latin typeface="Georgia" panose="02040502050405020303" pitchFamily="18" charset="0"/>
            </a:endParaRPr>
          </a:p>
        </p:txBody>
      </p:sp>
      <p:pic>
        <p:nvPicPr>
          <p:cNvPr id="5" name="Pladsholder til indhold 4">
            <a:extLst>
              <a:ext uri="{FF2B5EF4-FFF2-40B4-BE49-F238E27FC236}">
                <a16:creationId xmlns:a16="http://schemas.microsoft.com/office/drawing/2014/main" id="{FA4A27A8-C5C3-7845-88AD-1AC63FA97C94}"/>
              </a:ext>
            </a:extLst>
          </p:cNvPr>
          <p:cNvPicPr>
            <a:picLocks noGrp="1" noChangeAspect="1"/>
          </p:cNvPicPr>
          <p:nvPr>
            <p:ph sz="half" idx="2"/>
          </p:nvPr>
        </p:nvPicPr>
        <p:blipFill>
          <a:blip r:embed="rId2"/>
          <a:stretch>
            <a:fillRect/>
          </a:stretch>
        </p:blipFill>
        <p:spPr>
          <a:xfrm>
            <a:off x="6881091" y="1"/>
            <a:ext cx="5310909" cy="6858982"/>
          </a:xfrm>
          <a:prstGeom prst="rect">
            <a:avLst/>
          </a:prstGeom>
          <a:solidFill>
            <a:schemeClr val="accent1"/>
          </a:solidFill>
        </p:spPr>
      </p:pic>
      <p:graphicFrame>
        <p:nvGraphicFramePr>
          <p:cNvPr id="7" name="Tabel 6"/>
          <p:cNvGraphicFramePr>
            <a:graphicFrameLocks noGrp="1"/>
          </p:cNvGraphicFramePr>
          <p:nvPr>
            <p:extLst>
              <p:ext uri="{D42A27DB-BD31-4B8C-83A1-F6EECF244321}">
                <p14:modId xmlns:p14="http://schemas.microsoft.com/office/powerpoint/2010/main" val="3404240948"/>
              </p:ext>
            </p:extLst>
          </p:nvPr>
        </p:nvGraphicFramePr>
        <p:xfrm>
          <a:off x="1565827" y="3984481"/>
          <a:ext cx="2503126" cy="2194560"/>
        </p:xfrm>
        <a:graphic>
          <a:graphicData uri="http://schemas.openxmlformats.org/drawingml/2006/table">
            <a:tbl>
              <a:tblPr firstRow="1" bandRow="1">
                <a:tableStyleId>{5C22544A-7EE6-4342-B048-85BDC9FD1C3A}</a:tableStyleId>
              </a:tblPr>
              <a:tblGrid>
                <a:gridCol w="2503126">
                  <a:extLst>
                    <a:ext uri="{9D8B030D-6E8A-4147-A177-3AD203B41FA5}">
                      <a16:colId xmlns:a16="http://schemas.microsoft.com/office/drawing/2014/main" val="4238731356"/>
                    </a:ext>
                  </a:extLst>
                </a:gridCol>
              </a:tblGrid>
              <a:tr h="426720">
                <a:tc>
                  <a:txBody>
                    <a:bodyPr/>
                    <a:lstStyle/>
                    <a:p>
                      <a:r>
                        <a:rPr lang="da-DK" sz="1300" b="0" baseline="0" dirty="0" smtClean="0">
                          <a:solidFill>
                            <a:schemeClr val="tx1"/>
                          </a:solidFill>
                        </a:rPr>
                        <a:t>Fysisk helbred</a:t>
                      </a:r>
                      <a:endParaRPr lang="da-DK" sz="1300" b="0" dirty="0">
                        <a:solidFill>
                          <a:schemeClr val="tx1"/>
                        </a:solidFill>
                      </a:endParaRPr>
                    </a:p>
                  </a:txBody>
                  <a:tcPr>
                    <a:lnB w="38100" cmpd="sng">
                      <a:noFill/>
                    </a:lnB>
                    <a:noFill/>
                  </a:tcPr>
                </a:tc>
                <a:extLst>
                  <a:ext uri="{0D108BD9-81ED-4DB2-BD59-A6C34878D82A}">
                    <a16:rowId xmlns:a16="http://schemas.microsoft.com/office/drawing/2014/main" val="402347702"/>
                  </a:ext>
                </a:extLst>
              </a:tr>
              <a:tr h="426720">
                <a:tc>
                  <a:txBody>
                    <a:bodyPr/>
                    <a:lstStyle/>
                    <a:p>
                      <a:r>
                        <a:rPr lang="da-DK" sz="1300" dirty="0" smtClean="0"/>
                        <a:t>Mentalt</a:t>
                      </a:r>
                      <a:r>
                        <a:rPr lang="da-DK" sz="1300" baseline="0" dirty="0" smtClean="0"/>
                        <a:t> helbred</a:t>
                      </a:r>
                      <a:endParaRPr lang="da-DK" sz="13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8697500"/>
                  </a:ext>
                </a:extLst>
              </a:tr>
              <a:tr h="426720">
                <a:tc>
                  <a:txBody>
                    <a:bodyPr/>
                    <a:lstStyle/>
                    <a:p>
                      <a:r>
                        <a:rPr lang="da-DK" sz="1300" dirty="0" smtClean="0"/>
                        <a:t>Socialt netværk</a:t>
                      </a:r>
                      <a:endParaRPr lang="da-DK" sz="1300" dirty="0"/>
                    </a:p>
                  </a:txBody>
                  <a:tcPr>
                    <a:lnT w="12700" cmpd="sng">
                      <a:noFill/>
                    </a:lnT>
                    <a:noFill/>
                  </a:tcPr>
                </a:tc>
                <a:extLst>
                  <a:ext uri="{0D108BD9-81ED-4DB2-BD59-A6C34878D82A}">
                    <a16:rowId xmlns:a16="http://schemas.microsoft.com/office/drawing/2014/main" val="3492511669"/>
                  </a:ext>
                </a:extLst>
              </a:tr>
              <a:tr h="426720">
                <a:tc>
                  <a:txBody>
                    <a:bodyPr/>
                    <a:lstStyle/>
                    <a:p>
                      <a:r>
                        <a:rPr lang="da-DK" sz="1300" dirty="0" smtClean="0"/>
                        <a:t>Opsøgende</a:t>
                      </a:r>
                      <a:r>
                        <a:rPr lang="da-DK" sz="1300" baseline="0" dirty="0" smtClean="0"/>
                        <a:t> ift. egen sundhed</a:t>
                      </a:r>
                      <a:endParaRPr lang="da-DK" sz="1300" dirty="0"/>
                    </a:p>
                  </a:txBody>
                  <a:tcPr>
                    <a:noFill/>
                  </a:tcPr>
                </a:tc>
                <a:extLst>
                  <a:ext uri="{0D108BD9-81ED-4DB2-BD59-A6C34878D82A}">
                    <a16:rowId xmlns:a16="http://schemas.microsoft.com/office/drawing/2014/main" val="2797343396"/>
                  </a:ext>
                </a:extLst>
              </a:tr>
              <a:tr h="426720">
                <a:tc>
                  <a:txBody>
                    <a:bodyPr/>
                    <a:lstStyle/>
                    <a:p>
                      <a:r>
                        <a:rPr lang="da-DK" sz="1300" dirty="0" smtClean="0"/>
                        <a:t>Digitale kompetencer</a:t>
                      </a:r>
                      <a:endParaRPr lang="da-DK" sz="1300" dirty="0"/>
                    </a:p>
                  </a:txBody>
                  <a:tcPr>
                    <a:noFill/>
                  </a:tcPr>
                </a:tc>
                <a:extLst>
                  <a:ext uri="{0D108BD9-81ED-4DB2-BD59-A6C34878D82A}">
                    <a16:rowId xmlns:a16="http://schemas.microsoft.com/office/drawing/2014/main" val="3955166765"/>
                  </a:ext>
                </a:extLst>
              </a:tr>
            </a:tbl>
          </a:graphicData>
        </a:graphic>
      </p:graphicFrame>
      <p:grpSp>
        <p:nvGrpSpPr>
          <p:cNvPr id="36" name="Gruppe 35"/>
          <p:cNvGrpSpPr/>
          <p:nvPr/>
        </p:nvGrpSpPr>
        <p:grpSpPr>
          <a:xfrm>
            <a:off x="460800" y="4038954"/>
            <a:ext cx="962445" cy="1806824"/>
            <a:chOff x="460800" y="4038954"/>
            <a:chExt cx="962445" cy="1806824"/>
          </a:xfrm>
        </p:grpSpPr>
        <p:sp>
          <p:nvSpPr>
            <p:cNvPr id="9" name="Ellipse 8">
              <a:extLst>
                <a:ext uri="{FF2B5EF4-FFF2-40B4-BE49-F238E27FC236}">
                  <a16:creationId xmlns:a16="http://schemas.microsoft.com/office/drawing/2014/main" id="{0810BD10-A4BC-3C4E-AD46-5388047A5263}"/>
                </a:ext>
              </a:extLst>
            </p:cNvPr>
            <p:cNvSpPr/>
            <p:nvPr/>
          </p:nvSpPr>
          <p:spPr>
            <a:xfrm>
              <a:off x="460800" y="40389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Ellipse 9">
              <a:extLst>
                <a:ext uri="{FF2B5EF4-FFF2-40B4-BE49-F238E27FC236}">
                  <a16:creationId xmlns:a16="http://schemas.microsoft.com/office/drawing/2014/main" id="{0810BD10-A4BC-3C4E-AD46-5388047A5263}"/>
                </a:ext>
              </a:extLst>
            </p:cNvPr>
            <p:cNvSpPr/>
            <p:nvPr/>
          </p:nvSpPr>
          <p:spPr>
            <a:xfrm>
              <a:off x="686790" y="403895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0810BD10-A4BC-3C4E-AD46-5388047A5263}"/>
                </a:ext>
              </a:extLst>
            </p:cNvPr>
            <p:cNvSpPr/>
            <p:nvPr/>
          </p:nvSpPr>
          <p:spPr>
            <a:xfrm>
              <a:off x="468171" y="4452515"/>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0810BD10-A4BC-3C4E-AD46-5388047A5263}"/>
                </a:ext>
              </a:extLst>
            </p:cNvPr>
            <p:cNvSpPr/>
            <p:nvPr/>
          </p:nvSpPr>
          <p:spPr>
            <a:xfrm>
              <a:off x="472599"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0810BD10-A4BC-3C4E-AD46-5388047A5263}"/>
                </a:ext>
              </a:extLst>
            </p:cNvPr>
            <p:cNvSpPr/>
            <p:nvPr/>
          </p:nvSpPr>
          <p:spPr>
            <a:xfrm>
              <a:off x="686790"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0810BD10-A4BC-3C4E-AD46-5388047A5263}"/>
                </a:ext>
              </a:extLst>
            </p:cNvPr>
            <p:cNvSpPr/>
            <p:nvPr/>
          </p:nvSpPr>
          <p:spPr>
            <a:xfrm>
              <a:off x="472599" y="5283338"/>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0810BD10-A4BC-3C4E-AD46-5388047A5263}"/>
                </a:ext>
              </a:extLst>
            </p:cNvPr>
            <p:cNvSpPr/>
            <p:nvPr/>
          </p:nvSpPr>
          <p:spPr>
            <a:xfrm>
              <a:off x="460800" y="56987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0810BD10-A4BC-3C4E-AD46-5388047A5263}"/>
                </a:ext>
              </a:extLst>
            </p:cNvPr>
            <p:cNvSpPr/>
            <p:nvPr/>
          </p:nvSpPr>
          <p:spPr>
            <a:xfrm>
              <a:off x="676409" y="569768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21BAD507-B1A6-6044-BF42-BF43DCF3218D}"/>
                </a:ext>
              </a:extLst>
            </p:cNvPr>
            <p:cNvSpPr/>
            <p:nvPr/>
          </p:nvSpPr>
          <p:spPr>
            <a:xfrm>
              <a:off x="884588" y="4038954"/>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21BAD507-B1A6-6044-BF42-BF43DCF3218D}"/>
                </a:ext>
              </a:extLst>
            </p:cNvPr>
            <p:cNvSpPr/>
            <p:nvPr/>
          </p:nvSpPr>
          <p:spPr>
            <a:xfrm>
              <a:off x="1079584" y="4038954"/>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Ellipse 20">
              <a:extLst>
                <a:ext uri="{FF2B5EF4-FFF2-40B4-BE49-F238E27FC236}">
                  <a16:creationId xmlns:a16="http://schemas.microsoft.com/office/drawing/2014/main" id="{21BAD507-B1A6-6044-BF42-BF43DCF3218D}"/>
                </a:ext>
              </a:extLst>
            </p:cNvPr>
            <p:cNvSpPr/>
            <p:nvPr/>
          </p:nvSpPr>
          <p:spPr>
            <a:xfrm>
              <a:off x="1270274" y="4038954"/>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21BAD507-B1A6-6044-BF42-BF43DCF3218D}"/>
                </a:ext>
              </a:extLst>
            </p:cNvPr>
            <p:cNvSpPr/>
            <p:nvPr/>
          </p:nvSpPr>
          <p:spPr>
            <a:xfrm>
              <a:off x="884588" y="4444970"/>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Ellipse 22">
              <a:extLst>
                <a:ext uri="{FF2B5EF4-FFF2-40B4-BE49-F238E27FC236}">
                  <a16:creationId xmlns:a16="http://schemas.microsoft.com/office/drawing/2014/main" id="{21BAD507-B1A6-6044-BF42-BF43DCF3218D}"/>
                </a:ext>
              </a:extLst>
            </p:cNvPr>
            <p:cNvSpPr/>
            <p:nvPr/>
          </p:nvSpPr>
          <p:spPr>
            <a:xfrm>
              <a:off x="1077481" y="4444970"/>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Ellipse 23">
              <a:extLst>
                <a:ext uri="{FF2B5EF4-FFF2-40B4-BE49-F238E27FC236}">
                  <a16:creationId xmlns:a16="http://schemas.microsoft.com/office/drawing/2014/main" id="{21BAD507-B1A6-6044-BF42-BF43DCF3218D}"/>
                </a:ext>
              </a:extLst>
            </p:cNvPr>
            <p:cNvSpPr/>
            <p:nvPr/>
          </p:nvSpPr>
          <p:spPr>
            <a:xfrm>
              <a:off x="1261012" y="4442855"/>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Ellipse 24">
              <a:extLst>
                <a:ext uri="{FF2B5EF4-FFF2-40B4-BE49-F238E27FC236}">
                  <a16:creationId xmlns:a16="http://schemas.microsoft.com/office/drawing/2014/main" id="{0810BD10-A4BC-3C4E-AD46-5388047A5263}"/>
                </a:ext>
              </a:extLst>
            </p:cNvPr>
            <p:cNvSpPr/>
            <p:nvPr/>
          </p:nvSpPr>
          <p:spPr>
            <a:xfrm>
              <a:off x="884588" y="4886290"/>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Ellipse 25">
              <a:extLst>
                <a:ext uri="{FF2B5EF4-FFF2-40B4-BE49-F238E27FC236}">
                  <a16:creationId xmlns:a16="http://schemas.microsoft.com/office/drawing/2014/main" id="{21BAD507-B1A6-6044-BF42-BF43DCF3218D}"/>
                </a:ext>
              </a:extLst>
            </p:cNvPr>
            <p:cNvSpPr/>
            <p:nvPr/>
          </p:nvSpPr>
          <p:spPr>
            <a:xfrm>
              <a:off x="1089805" y="4883926"/>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Ellipse 26">
              <a:extLst>
                <a:ext uri="{FF2B5EF4-FFF2-40B4-BE49-F238E27FC236}">
                  <a16:creationId xmlns:a16="http://schemas.microsoft.com/office/drawing/2014/main" id="{21BAD507-B1A6-6044-BF42-BF43DCF3218D}"/>
                </a:ext>
              </a:extLst>
            </p:cNvPr>
            <p:cNvSpPr/>
            <p:nvPr/>
          </p:nvSpPr>
          <p:spPr>
            <a:xfrm>
              <a:off x="1274707" y="488039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Ellipse 27">
              <a:extLst>
                <a:ext uri="{FF2B5EF4-FFF2-40B4-BE49-F238E27FC236}">
                  <a16:creationId xmlns:a16="http://schemas.microsoft.com/office/drawing/2014/main" id="{0810BD10-A4BC-3C4E-AD46-5388047A5263}"/>
                </a:ext>
              </a:extLst>
            </p:cNvPr>
            <p:cNvSpPr/>
            <p:nvPr/>
          </p:nvSpPr>
          <p:spPr>
            <a:xfrm>
              <a:off x="676148" y="4446594"/>
              <a:ext cx="144000" cy="144000"/>
            </a:xfrm>
            <a:prstGeom prst="ellipse">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Ellipse 28">
              <a:extLst>
                <a:ext uri="{FF2B5EF4-FFF2-40B4-BE49-F238E27FC236}">
                  <a16:creationId xmlns:a16="http://schemas.microsoft.com/office/drawing/2014/main" id="{21BAD507-B1A6-6044-BF42-BF43DCF3218D}"/>
                </a:ext>
              </a:extLst>
            </p:cNvPr>
            <p:cNvSpPr/>
            <p:nvPr/>
          </p:nvSpPr>
          <p:spPr>
            <a:xfrm>
              <a:off x="678479" y="528333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Ellipse 29">
              <a:extLst>
                <a:ext uri="{FF2B5EF4-FFF2-40B4-BE49-F238E27FC236}">
                  <a16:creationId xmlns:a16="http://schemas.microsoft.com/office/drawing/2014/main" id="{21BAD507-B1A6-6044-BF42-BF43DCF3218D}"/>
                </a:ext>
              </a:extLst>
            </p:cNvPr>
            <p:cNvSpPr/>
            <p:nvPr/>
          </p:nvSpPr>
          <p:spPr>
            <a:xfrm>
              <a:off x="889381" y="528333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Ellipse 30">
              <a:extLst>
                <a:ext uri="{FF2B5EF4-FFF2-40B4-BE49-F238E27FC236}">
                  <a16:creationId xmlns:a16="http://schemas.microsoft.com/office/drawing/2014/main" id="{21BAD507-B1A6-6044-BF42-BF43DCF3218D}"/>
                </a:ext>
              </a:extLst>
            </p:cNvPr>
            <p:cNvSpPr/>
            <p:nvPr/>
          </p:nvSpPr>
          <p:spPr>
            <a:xfrm>
              <a:off x="1084923" y="5280453"/>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Ellipse 31">
              <a:extLst>
                <a:ext uri="{FF2B5EF4-FFF2-40B4-BE49-F238E27FC236}">
                  <a16:creationId xmlns:a16="http://schemas.microsoft.com/office/drawing/2014/main" id="{21BAD507-B1A6-6044-BF42-BF43DCF3218D}"/>
                </a:ext>
              </a:extLst>
            </p:cNvPr>
            <p:cNvSpPr/>
            <p:nvPr/>
          </p:nvSpPr>
          <p:spPr>
            <a:xfrm>
              <a:off x="1279245" y="528333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Ellipse 32">
              <a:extLst>
                <a:ext uri="{FF2B5EF4-FFF2-40B4-BE49-F238E27FC236}">
                  <a16:creationId xmlns:a16="http://schemas.microsoft.com/office/drawing/2014/main" id="{21BAD507-B1A6-6044-BF42-BF43DCF3218D}"/>
                </a:ext>
              </a:extLst>
            </p:cNvPr>
            <p:cNvSpPr/>
            <p:nvPr/>
          </p:nvSpPr>
          <p:spPr>
            <a:xfrm>
              <a:off x="884588" y="5697684"/>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Ellipse 33">
              <a:extLst>
                <a:ext uri="{FF2B5EF4-FFF2-40B4-BE49-F238E27FC236}">
                  <a16:creationId xmlns:a16="http://schemas.microsoft.com/office/drawing/2014/main" id="{21BAD507-B1A6-6044-BF42-BF43DCF3218D}"/>
                </a:ext>
              </a:extLst>
            </p:cNvPr>
            <p:cNvSpPr/>
            <p:nvPr/>
          </p:nvSpPr>
          <p:spPr>
            <a:xfrm>
              <a:off x="1066803" y="570177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Ellipse 34">
              <a:extLst>
                <a:ext uri="{FF2B5EF4-FFF2-40B4-BE49-F238E27FC236}">
                  <a16:creationId xmlns:a16="http://schemas.microsoft.com/office/drawing/2014/main" id="{21BAD507-B1A6-6044-BF42-BF43DCF3218D}"/>
                </a:ext>
              </a:extLst>
            </p:cNvPr>
            <p:cNvSpPr/>
            <p:nvPr/>
          </p:nvSpPr>
          <p:spPr>
            <a:xfrm>
              <a:off x="1270274" y="5694738"/>
              <a:ext cx="144000" cy="1440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6" name="Ellipse 5">
            <a:extLst>
              <a:ext uri="{FF2B5EF4-FFF2-40B4-BE49-F238E27FC236}">
                <a16:creationId xmlns:a16="http://schemas.microsoft.com/office/drawing/2014/main" id="{73E88059-6925-2144-AF07-7C6E118CBD77}"/>
              </a:ext>
            </a:extLst>
          </p:cNvPr>
          <p:cNvSpPr/>
          <p:nvPr/>
        </p:nvSpPr>
        <p:spPr>
          <a:xfrm>
            <a:off x="3897746" y="2974109"/>
            <a:ext cx="3288144" cy="35349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white"/>
                </a:solidFill>
                <a:effectLst/>
                <a:uLnTx/>
                <a:uFillTx/>
                <a:latin typeface="+mj-lt"/>
              </a:rPr>
              <a:t>Livssituation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b="1" dirty="0">
              <a:solidFill>
                <a:prstClr val="white"/>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smtClean="0">
                <a:solidFill>
                  <a:prstClr val="white"/>
                </a:solidFill>
                <a:latin typeface="+mj-lt"/>
              </a:rPr>
              <a:t>Bor i lejlighed i alment boligbyggeri med sin mand. Har fire børn, hvoraf to er hjemmeboende.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i="0" u="none" strike="noStrike" kern="1200" cap="none" spc="0" normalizeH="0" baseline="0" noProof="0" dirty="0">
              <a:ln>
                <a:noFill/>
              </a:ln>
              <a:solidFill>
                <a:prstClr val="white"/>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i="0" u="none" strike="noStrike" kern="1200" cap="none" spc="0" normalizeH="0" baseline="0" noProof="0" dirty="0" smtClean="0">
                <a:ln>
                  <a:noFill/>
                </a:ln>
                <a:solidFill>
                  <a:prstClr val="white"/>
                </a:solidFill>
                <a:effectLst/>
                <a:uLnTx/>
                <a:uFillTx/>
                <a:latin typeface="+mj-lt"/>
              </a:rPr>
              <a:t>Har stærke diffuse</a:t>
            </a:r>
            <a:r>
              <a:rPr kumimoji="0" lang="da-DK" sz="1400" i="0" u="none" strike="noStrike" kern="1200" cap="none" spc="0" normalizeH="0" noProof="0" dirty="0" smtClean="0">
                <a:ln>
                  <a:noFill/>
                </a:ln>
                <a:solidFill>
                  <a:prstClr val="white"/>
                </a:solidFill>
                <a:effectLst/>
                <a:uLnTx/>
                <a:uFillTx/>
                <a:latin typeface="+mj-lt"/>
              </a:rPr>
              <a:t> smerter i store dele af kroppen. Er desuden diagnosticeret med PTSD og type 2 diabetes.</a:t>
            </a:r>
            <a:endParaRPr kumimoji="0" lang="da-DK" sz="1400" i="0" u="none" strike="noStrike" kern="1200" cap="none" spc="0" normalizeH="0" baseline="0" noProof="0" dirty="0">
              <a:ln>
                <a:noFill/>
              </a:ln>
              <a:solidFill>
                <a:prstClr val="white"/>
              </a:solidFill>
              <a:effectLst/>
              <a:uLnTx/>
              <a:uFillTx/>
              <a:latin typeface="+mj-lt"/>
            </a:endParaRPr>
          </a:p>
        </p:txBody>
      </p:sp>
    </p:spTree>
    <p:extLst>
      <p:ext uri="{BB962C8B-B14F-4D97-AF65-F5344CB8AC3E}">
        <p14:creationId xmlns:p14="http://schemas.microsoft.com/office/powerpoint/2010/main" val="2563017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SDSI Farver 2021">
      <a:dk1>
        <a:sysClr val="windowText" lastClr="000000"/>
      </a:dk1>
      <a:lt1>
        <a:sysClr val="window" lastClr="FFFFFF"/>
      </a:lt1>
      <a:dk2>
        <a:srgbClr val="005D63"/>
      </a:dk2>
      <a:lt2>
        <a:srgbClr val="99D9D7"/>
      </a:lt2>
      <a:accent1>
        <a:srgbClr val="00A19B"/>
      </a:accent1>
      <a:accent2>
        <a:srgbClr val="FF5C35"/>
      </a:accent2>
      <a:accent3>
        <a:srgbClr val="FFBE9F"/>
      </a:accent3>
      <a:accent4>
        <a:srgbClr val="99D9D7"/>
      </a:accent4>
      <a:accent5>
        <a:srgbClr val="6D3628"/>
      </a:accent5>
      <a:accent6>
        <a:srgbClr val="C9ECEB"/>
      </a:accent6>
      <a:hlink>
        <a:srgbClr val="00A19B"/>
      </a:hlink>
      <a:folHlink>
        <a:srgbClr val="66C6C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æsentation1" id="{DE4EAE62-6537-4B08-83CF-754C171EE28C}" vid="{A7A9A1D2-F763-4549-9E67-FC127E5B55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SDSI Power Point Skabelon DK</Template>
  <TotalTime>2685</TotalTime>
  <Words>3817</Words>
  <Application>Microsoft Office PowerPoint</Application>
  <PresentationFormat>Widescreen</PresentationFormat>
  <Paragraphs>236</Paragraphs>
  <Slides>26</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26</vt:i4>
      </vt:variant>
    </vt:vector>
  </HeadingPairs>
  <TitlesOfParts>
    <vt:vector size="31" baseType="lpstr">
      <vt:lpstr>Arial</vt:lpstr>
      <vt:lpstr>Calibri</vt:lpstr>
      <vt:lpstr>Century Gothic</vt:lpstr>
      <vt:lpstr>Georgia</vt:lpstr>
      <vt:lpstr>Office-tema</vt:lpstr>
      <vt:lpstr>MeMoS Mennesker med kroniske smerter - Livssituationer, ønsker og behov </vt:lpstr>
      <vt:lpstr>Indhold</vt:lpstr>
      <vt:lpstr>Introduktion</vt:lpstr>
      <vt:lpstr>Metode</vt:lpstr>
      <vt:lpstr>Fakta om kronisk smerteramte*</vt:lpstr>
      <vt:lpstr>Personaer - Mød målgruppen</vt:lpstr>
      <vt:lpstr>CECILIE, 28 ÅR  Konsulent</vt:lpstr>
      <vt:lpstr>CECILIE, 28 ÅR Konsulent</vt:lpstr>
      <vt:lpstr>MIRIAM, 52 ÅR Førtidspensionist</vt:lpstr>
      <vt:lpstr>MIRIAM, 55 ÅR Førtidspensionist</vt:lpstr>
      <vt:lpstr>LEIF, 55 ÅR Fabriksarbejder</vt:lpstr>
      <vt:lpstr>LEIF, 55 ÅR Fabriksarbejder</vt:lpstr>
      <vt:lpstr>LISE 45 ÅR Ergoterapeut</vt:lpstr>
      <vt:lpstr>LISE 45 ÅR Ergoterapeut</vt:lpstr>
      <vt:lpstr>BENTE, 61 ÅR Flexjobber</vt:lpstr>
      <vt:lpstr>BENTE, 61 ÅR Flexjobber</vt:lpstr>
      <vt:lpstr>MADS, 43 ÅR Deltidsansat IT-medarbejder</vt:lpstr>
      <vt:lpstr>MADS, 43 ÅR Deltidsansat IT-medarbejder</vt:lpstr>
      <vt:lpstr>Forslag til indhold i app-forløbet</vt:lpstr>
      <vt:lpstr>Pointer fra eksperter og fagprofessionelle</vt:lpstr>
      <vt:lpstr>PowerPoint-præsentation</vt:lpstr>
      <vt:lpstr>Pointer fra eksperter og fagprofessionelle</vt:lpstr>
      <vt:lpstr>PowerPoint-præsentation</vt:lpstr>
      <vt:lpstr>Til videre refleksion</vt:lpstr>
      <vt:lpstr>PowerPoint-præsentation</vt:lpstr>
      <vt:lpstr>Afrunding</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Harup Jensen</dc:creator>
  <cp:lastModifiedBy>Marie Harup Jensen</cp:lastModifiedBy>
  <cp:revision>137</cp:revision>
  <cp:lastPrinted>2021-11-29T12:14:08Z</cp:lastPrinted>
  <dcterms:created xsi:type="dcterms:W3CDTF">2022-08-15T07:51:23Z</dcterms:created>
  <dcterms:modified xsi:type="dcterms:W3CDTF">2022-10-05T06:45:13Z</dcterms:modified>
</cp:coreProperties>
</file>