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oppins" panose="00000500000000000000" pitchFamily="2" charset="0"/>
      <p:regular r:id="rId7"/>
      <p:bold r:id="rId8"/>
    </p:embeddedFont>
    <p:embeddedFont>
      <p:font typeface="Poppins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1" autoAdjust="0"/>
  </p:normalViewPr>
  <p:slideViewPr>
    <p:cSldViewPr>
      <p:cViewPr varScale="1">
        <p:scale>
          <a:sx n="69" d="100"/>
          <a:sy n="69" d="100"/>
        </p:scale>
        <p:origin x="7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80727"/>
            <a:ext cx="18713764" cy="14035323"/>
          </a:xfrm>
          <a:custGeom>
            <a:avLst/>
            <a:gdLst/>
            <a:ahLst/>
            <a:cxnLst/>
            <a:rect l="l" t="t" r="r" b="b"/>
            <a:pathLst>
              <a:path w="18713764" h="14035323">
                <a:moveTo>
                  <a:pt x="0" y="0"/>
                </a:moveTo>
                <a:lnTo>
                  <a:pt x="18713764" y="0"/>
                </a:lnTo>
                <a:lnTo>
                  <a:pt x="18713764" y="14035323"/>
                </a:lnTo>
                <a:lnTo>
                  <a:pt x="0" y="14035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368722" y="2933701"/>
            <a:ext cx="17550557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Børn i hjemmet – små handlinger, der gør en stor forskel</a:t>
            </a:r>
          </a:p>
          <a:p>
            <a:pPr algn="ctr">
              <a:lnSpc>
                <a:spcPts val="2800"/>
              </a:lnSpc>
            </a:pPr>
            <a:endParaRPr lang="en-US" sz="4800" b="1">
              <a:solidFill>
                <a:srgbClr val="31461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V. Katrine Wind Nielsen, Pårørende til far med nyresygdom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635" y="2687369"/>
            <a:ext cx="15657793" cy="1195602"/>
            <a:chOff x="0" y="0"/>
            <a:chExt cx="532227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635" y="4776664"/>
            <a:ext cx="15657793" cy="1195602"/>
            <a:chOff x="0" y="0"/>
            <a:chExt cx="532227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0635" y="6690345"/>
            <a:ext cx="15657793" cy="1195602"/>
            <a:chOff x="0" y="0"/>
            <a:chExt cx="532227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91097" y="2389306"/>
            <a:ext cx="1834742" cy="1768233"/>
          </a:xfrm>
          <a:custGeom>
            <a:avLst/>
            <a:gdLst/>
            <a:ahLst/>
            <a:cxnLst/>
            <a:rect l="l" t="t" r="r" b="b"/>
            <a:pathLst>
              <a:path w="1834742" h="1768233">
                <a:moveTo>
                  <a:pt x="0" y="0"/>
                </a:moveTo>
                <a:lnTo>
                  <a:pt x="1834742" y="0"/>
                </a:lnTo>
                <a:lnTo>
                  <a:pt x="1834742" y="1768232"/>
                </a:lnTo>
                <a:lnTo>
                  <a:pt x="0" y="176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2"/>
          <p:cNvSpPr/>
          <p:nvPr/>
        </p:nvSpPr>
        <p:spPr>
          <a:xfrm>
            <a:off x="999572" y="4543795"/>
            <a:ext cx="1801375" cy="1607727"/>
          </a:xfrm>
          <a:custGeom>
            <a:avLst/>
            <a:gdLst/>
            <a:ahLst/>
            <a:cxnLst/>
            <a:rect l="l" t="t" r="r" b="b"/>
            <a:pathLst>
              <a:path w="1801375" h="1607727">
                <a:moveTo>
                  <a:pt x="0" y="0"/>
                </a:moveTo>
                <a:lnTo>
                  <a:pt x="1801375" y="0"/>
                </a:lnTo>
                <a:lnTo>
                  <a:pt x="1801375" y="1607727"/>
                </a:lnTo>
                <a:lnTo>
                  <a:pt x="0" y="1607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>
            <a:off x="1091097" y="6542047"/>
            <a:ext cx="1720348" cy="1159085"/>
          </a:xfrm>
          <a:custGeom>
            <a:avLst/>
            <a:gdLst/>
            <a:ahLst/>
            <a:cxnLst/>
            <a:rect l="l" t="t" r="r" b="b"/>
            <a:pathLst>
              <a:path w="1720348" h="1159085">
                <a:moveTo>
                  <a:pt x="0" y="0"/>
                </a:moveTo>
                <a:lnTo>
                  <a:pt x="1720348" y="0"/>
                </a:lnTo>
                <a:lnTo>
                  <a:pt x="1720348" y="1159085"/>
                </a:lnTo>
                <a:lnTo>
                  <a:pt x="0" y="1159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3107176" y="2975607"/>
            <a:ext cx="14181252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Giv forældre nogle konkrete værktøjer til at inddrage deres børn.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7176" y="5049844"/>
            <a:ext cx="1326742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Aktivt inddrag og tal med pårørende som en del af det samlede forløb.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07176" y="6990331"/>
            <a:ext cx="1326742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Vær nysgerrig på patientens hjem og omgivelser.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079" y="647194"/>
            <a:ext cx="14409223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Små handlinger, der gør en stor forskel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635" y="2687369"/>
            <a:ext cx="15657793" cy="1195602"/>
            <a:chOff x="0" y="0"/>
            <a:chExt cx="532227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635" y="4776664"/>
            <a:ext cx="15657793" cy="1195602"/>
            <a:chOff x="0" y="0"/>
            <a:chExt cx="532227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0635" y="6690345"/>
            <a:ext cx="15657793" cy="1195602"/>
            <a:chOff x="0" y="0"/>
            <a:chExt cx="532227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2279" cy="406400"/>
            </a:xfrm>
            <a:custGeom>
              <a:avLst/>
              <a:gdLst/>
              <a:ahLst/>
              <a:cxnLst/>
              <a:rect l="l" t="t" r="r" b="b"/>
              <a:pathLst>
                <a:path w="5322279" h="406400">
                  <a:moveTo>
                    <a:pt x="5119079" y="0"/>
                  </a:moveTo>
                  <a:cubicBezTo>
                    <a:pt x="5231304" y="0"/>
                    <a:pt x="5322279" y="90976"/>
                    <a:pt x="5322279" y="203200"/>
                  </a:cubicBezTo>
                  <a:cubicBezTo>
                    <a:pt x="5322279" y="315424"/>
                    <a:pt x="5231304" y="406400"/>
                    <a:pt x="511907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9E6C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227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91097" y="2389306"/>
            <a:ext cx="1834742" cy="1768233"/>
          </a:xfrm>
          <a:custGeom>
            <a:avLst/>
            <a:gdLst/>
            <a:ahLst/>
            <a:cxnLst/>
            <a:rect l="l" t="t" r="r" b="b"/>
            <a:pathLst>
              <a:path w="1834742" h="1768233">
                <a:moveTo>
                  <a:pt x="0" y="0"/>
                </a:moveTo>
                <a:lnTo>
                  <a:pt x="1834742" y="0"/>
                </a:lnTo>
                <a:lnTo>
                  <a:pt x="1834742" y="1768232"/>
                </a:lnTo>
                <a:lnTo>
                  <a:pt x="0" y="176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2"/>
          <p:cNvSpPr/>
          <p:nvPr/>
        </p:nvSpPr>
        <p:spPr>
          <a:xfrm>
            <a:off x="999572" y="4543795"/>
            <a:ext cx="1801375" cy="1607727"/>
          </a:xfrm>
          <a:custGeom>
            <a:avLst/>
            <a:gdLst/>
            <a:ahLst/>
            <a:cxnLst/>
            <a:rect l="l" t="t" r="r" b="b"/>
            <a:pathLst>
              <a:path w="1801375" h="1607727">
                <a:moveTo>
                  <a:pt x="0" y="0"/>
                </a:moveTo>
                <a:lnTo>
                  <a:pt x="1801375" y="0"/>
                </a:lnTo>
                <a:lnTo>
                  <a:pt x="1801375" y="1607727"/>
                </a:lnTo>
                <a:lnTo>
                  <a:pt x="0" y="1607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>
            <a:off x="1091097" y="6542047"/>
            <a:ext cx="1720348" cy="1159085"/>
          </a:xfrm>
          <a:custGeom>
            <a:avLst/>
            <a:gdLst/>
            <a:ahLst/>
            <a:cxnLst/>
            <a:rect l="l" t="t" r="r" b="b"/>
            <a:pathLst>
              <a:path w="1720348" h="1159085">
                <a:moveTo>
                  <a:pt x="0" y="0"/>
                </a:moveTo>
                <a:lnTo>
                  <a:pt x="1720348" y="0"/>
                </a:lnTo>
                <a:lnTo>
                  <a:pt x="1720348" y="1159085"/>
                </a:lnTo>
                <a:lnTo>
                  <a:pt x="0" y="1159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>
            <a:off x="3107176" y="2975607"/>
            <a:ext cx="14181252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Giv forældre nogle konkrete værktøjer til at inddrage deres børn.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7176" y="5049844"/>
            <a:ext cx="1326742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Aktivt inddrag og tal med pårørende som en del af det samlede forløb.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07176" y="6990331"/>
            <a:ext cx="1326742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Vær nysgerrig på patientens hjem og omgivelser.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30635" y="8638422"/>
            <a:ext cx="14685318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F1835"/>
                </a:solidFill>
                <a:latin typeface="Poppins Bold"/>
                <a:ea typeface="Poppins Bold"/>
                <a:cs typeface="Poppins Bold"/>
                <a:sym typeface="Poppins Bold"/>
              </a:rPr>
              <a:t>FØLG OP - SPØRG IGEN - BEHOV ÆNDRER SIG</a:t>
            </a:r>
            <a:r>
              <a:rPr lang="en-US" sz="5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079" y="647194"/>
            <a:ext cx="14409223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Små handlinger, der gør en stor forskel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657254"/>
            <a:ext cx="12300120" cy="6796622"/>
          </a:xfrm>
          <a:custGeom>
            <a:avLst/>
            <a:gdLst/>
            <a:ahLst/>
            <a:cxnLst/>
            <a:rect l="l" t="t" r="r" b="b"/>
            <a:pathLst>
              <a:path w="12300120" h="6796622">
                <a:moveTo>
                  <a:pt x="0" y="0"/>
                </a:moveTo>
                <a:lnTo>
                  <a:pt x="12300120" y="0"/>
                </a:lnTo>
                <a:lnTo>
                  <a:pt x="12300120" y="6796622"/>
                </a:lnTo>
                <a:lnTo>
                  <a:pt x="0" y="6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9" b="-17157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13079" y="647194"/>
            <a:ext cx="14409223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Inddragelse som løsning?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19715"/>
            <a:ext cx="549692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Inddragelse for mig: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509" y="3179164"/>
            <a:ext cx="16418421" cy="496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Hvad tænker du, der flytter med ind i hjemmet – ud over behandlingen?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31461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31461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Hvordan inddrager du pårørende i dit arbejde i dag?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31461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31461B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Hvad kunne du gøre anderledes i morgen?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146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613079" y="3003613"/>
            <a:ext cx="659792" cy="988789"/>
          </a:xfrm>
          <a:custGeom>
            <a:avLst/>
            <a:gdLst/>
            <a:ahLst/>
            <a:cxnLst/>
            <a:rect l="l" t="t" r="r" b="b"/>
            <a:pathLst>
              <a:path w="659792" h="988789">
                <a:moveTo>
                  <a:pt x="0" y="0"/>
                </a:moveTo>
                <a:lnTo>
                  <a:pt x="659792" y="0"/>
                </a:lnTo>
                <a:lnTo>
                  <a:pt x="659792" y="988789"/>
                </a:lnTo>
                <a:lnTo>
                  <a:pt x="0" y="988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13079" y="647194"/>
            <a:ext cx="14409223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b="1">
                <a:solidFill>
                  <a:srgbClr val="31461B"/>
                </a:solidFill>
                <a:latin typeface="Poppins Bold"/>
                <a:ea typeface="Poppins Bold"/>
                <a:cs typeface="Poppins Bold"/>
                <a:sym typeface="Poppins Bold"/>
              </a:rPr>
              <a:t>Mine spørgsmål til dig</a:t>
            </a:r>
          </a:p>
        </p:txBody>
      </p:sp>
      <p:sp>
        <p:nvSpPr>
          <p:cNvPr id="5" name="Freeform 5"/>
          <p:cNvSpPr/>
          <p:nvPr/>
        </p:nvSpPr>
        <p:spPr>
          <a:xfrm>
            <a:off x="613079" y="4908052"/>
            <a:ext cx="659792" cy="988789"/>
          </a:xfrm>
          <a:custGeom>
            <a:avLst/>
            <a:gdLst/>
            <a:ahLst/>
            <a:cxnLst/>
            <a:rect l="l" t="t" r="r" b="b"/>
            <a:pathLst>
              <a:path w="659792" h="988789">
                <a:moveTo>
                  <a:pt x="0" y="0"/>
                </a:moveTo>
                <a:lnTo>
                  <a:pt x="659792" y="0"/>
                </a:lnTo>
                <a:lnTo>
                  <a:pt x="659792" y="988789"/>
                </a:lnTo>
                <a:lnTo>
                  <a:pt x="0" y="988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613079" y="6811241"/>
            <a:ext cx="659792" cy="988789"/>
          </a:xfrm>
          <a:custGeom>
            <a:avLst/>
            <a:gdLst/>
            <a:ahLst/>
            <a:cxnLst/>
            <a:rect l="l" t="t" r="r" b="b"/>
            <a:pathLst>
              <a:path w="659792" h="988789">
                <a:moveTo>
                  <a:pt x="0" y="0"/>
                </a:moveTo>
                <a:lnTo>
                  <a:pt x="659792" y="0"/>
                </a:lnTo>
                <a:lnTo>
                  <a:pt x="659792" y="988789"/>
                </a:lnTo>
                <a:lnTo>
                  <a:pt x="0" y="988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Brugerdefineret</PresentationFormat>
  <Paragraphs>23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Poppins Bold</vt:lpstr>
      <vt:lpstr>Calibri</vt:lpstr>
      <vt:lpstr>Arial</vt:lpstr>
      <vt:lpstr>Poppins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KWN - CASEOPLÆG</dc:title>
  <dc:creator>Tina Aalbæk</dc:creator>
  <cp:lastModifiedBy>Nanna Ellegaard Ilstrup</cp:lastModifiedBy>
  <cp:revision>3</cp:revision>
  <dcterms:created xsi:type="dcterms:W3CDTF">2006-08-16T00:00:00Z</dcterms:created>
  <dcterms:modified xsi:type="dcterms:W3CDTF">2026-04-20T05:59:59Z</dcterms:modified>
  <dc:identifier>DAHG_4RXnK0</dc:identifier>
</cp:coreProperties>
</file>