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73" r:id="rId5"/>
    <p:sldId id="264" r:id="rId6"/>
    <p:sldId id="272" r:id="rId7"/>
    <p:sldId id="267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37FE2F-4F58-B250-E132-30E49B1D4BDB}" v="70" dt="2026-04-17T07:24:14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8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8BD3AD-F21B-4615-91D3-36906B726236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71E596B-F4E4-4BAA-AF35-ACFB6F4CB4AD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sz="1800" b="1">
              <a:latin typeface="Times New Roman"/>
              <a:cs typeface="Times New Roman"/>
            </a:rPr>
            <a:t> Klinisk vurdering</a:t>
          </a:r>
          <a:r>
            <a:rPr lang="da-DK" sz="1800">
              <a:latin typeface="Times New Roman"/>
              <a:cs typeface="Times New Roman"/>
            </a:rPr>
            <a:t> -At sikre klar behandlingsplan, At sikre informationsdeling</a:t>
          </a:r>
        </a:p>
      </dgm:t>
    </dgm:pt>
    <dgm:pt modelId="{1525E44E-96E2-4AEC-842A-57F0405BCCEE}" type="parTrans" cxnId="{2A302B0A-BA9B-49A0-96A8-827A3EF1B202}">
      <dgm:prSet/>
      <dgm:spPr/>
      <dgm:t>
        <a:bodyPr/>
        <a:lstStyle/>
        <a:p>
          <a:endParaRPr lang="en-US"/>
        </a:p>
      </dgm:t>
    </dgm:pt>
    <dgm:pt modelId="{581B45A2-55C4-4186-BFCC-18B25C7384AE}" type="sibTrans" cxnId="{2A302B0A-BA9B-49A0-96A8-827A3EF1B202}">
      <dgm:prSet/>
      <dgm:spPr/>
      <dgm:t>
        <a:bodyPr/>
        <a:lstStyle/>
        <a:p>
          <a:endParaRPr lang="en-US"/>
        </a:p>
      </dgm:t>
    </dgm:pt>
    <dgm:pt modelId="{7AC97915-87D3-44C7-9A3B-D99E5E5BCD3E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sz="1800" b="1">
              <a:latin typeface="Times New Roman"/>
              <a:ea typeface="Tahoma"/>
              <a:cs typeface="Times New Roman"/>
            </a:rPr>
            <a:t>Tidlig opsporing af forværring - </a:t>
          </a:r>
          <a:r>
            <a:rPr lang="da-DK" sz="1800" b="0">
              <a:latin typeface="Times New Roman"/>
              <a:ea typeface="Calibri"/>
              <a:cs typeface="Times New Roman"/>
            </a:rPr>
            <a:t>Observation for komplikationer (infektion, infiltration)</a:t>
          </a:r>
          <a:endParaRPr lang="da-DK" sz="1800" b="0">
            <a:latin typeface="Times New Roman"/>
            <a:ea typeface="Tahoma"/>
            <a:cs typeface="Times New Roman"/>
          </a:endParaRPr>
        </a:p>
      </dgm:t>
    </dgm:pt>
    <dgm:pt modelId="{69228DC0-E748-4158-8249-308CFB3A3C1E}" type="parTrans" cxnId="{DF1534BB-8122-4380-9591-69C571417D37}">
      <dgm:prSet/>
      <dgm:spPr/>
      <dgm:t>
        <a:bodyPr/>
        <a:lstStyle/>
        <a:p>
          <a:endParaRPr lang="en-US"/>
        </a:p>
      </dgm:t>
    </dgm:pt>
    <dgm:pt modelId="{F48667FC-1389-4DCB-9ED6-560BB4FA416D}" type="sibTrans" cxnId="{DF1534BB-8122-4380-9591-69C571417D37}">
      <dgm:prSet/>
      <dgm:spPr/>
      <dgm:t>
        <a:bodyPr/>
        <a:lstStyle/>
        <a:p>
          <a:endParaRPr lang="en-US"/>
        </a:p>
      </dgm:t>
    </dgm:pt>
    <dgm:pt modelId="{D8BF94AB-059A-42A9-857B-AAC2AA1315F1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sz="1800" b="1">
              <a:latin typeface="Times New Roman"/>
              <a:cs typeface="Times New Roman"/>
            </a:rPr>
            <a:t>Tekniskefærdigheder</a:t>
          </a:r>
          <a:r>
            <a:rPr lang="da-DK" sz="1800" b="0">
              <a:latin typeface="Times New Roman"/>
              <a:cs typeface="Times New Roman"/>
            </a:rPr>
            <a:t> -Håndtering</a:t>
          </a:r>
          <a:r>
            <a:rPr lang="da-DK" sz="1800">
              <a:latin typeface="Times New Roman"/>
              <a:cs typeface="Times New Roman"/>
            </a:rPr>
            <a:t> af venflon, IV medicin </a:t>
          </a:r>
          <a:endParaRPr lang="da-DK" sz="1800" b="0">
            <a:latin typeface="Times New Roman"/>
            <a:cs typeface="Times New Roman"/>
          </a:endParaRPr>
        </a:p>
        <a:p>
          <a:pPr>
            <a:lnSpc>
              <a:spcPct val="100000"/>
            </a:lnSpc>
          </a:pPr>
          <a:endParaRPr lang="da-DK" b="0">
            <a:latin typeface="Times New Roman"/>
            <a:cs typeface="Times New Roman"/>
          </a:endParaRPr>
        </a:p>
        <a:p>
          <a:pPr>
            <a:lnSpc>
              <a:spcPct val="100000"/>
            </a:lnSpc>
          </a:pPr>
          <a:endParaRPr lang="da-DK">
            <a:latin typeface="Times New Roman"/>
            <a:cs typeface="Times New Roman"/>
          </a:endParaRPr>
        </a:p>
        <a:p>
          <a:pPr>
            <a:lnSpc>
              <a:spcPct val="100000"/>
            </a:lnSpc>
          </a:pPr>
          <a:endParaRPr lang="da-DK">
            <a:latin typeface="Times New Roman"/>
            <a:cs typeface="Times New Roman"/>
          </a:endParaRPr>
        </a:p>
        <a:p>
          <a:endParaRPr lang="en-US" b="1">
            <a:latin typeface="Arial" panose="020B0604020202020204"/>
            <a:cs typeface="Arial" panose="020B0604020202020204"/>
          </a:endParaRPr>
        </a:p>
      </dgm:t>
    </dgm:pt>
    <dgm:pt modelId="{C50C721C-50A6-4AF5-A628-EF9A75A13E22}" type="parTrans" cxnId="{CB4E00DC-4B9C-4256-B2D9-4CA2D38654A7}">
      <dgm:prSet/>
      <dgm:spPr/>
      <dgm:t>
        <a:bodyPr/>
        <a:lstStyle/>
        <a:p>
          <a:endParaRPr lang="en-US"/>
        </a:p>
      </dgm:t>
    </dgm:pt>
    <dgm:pt modelId="{C1D934CC-CA76-428B-81C7-2340B359E1D3}" type="sibTrans" cxnId="{CB4E00DC-4B9C-4256-B2D9-4CA2D38654A7}">
      <dgm:prSet/>
      <dgm:spPr/>
      <dgm:t>
        <a:bodyPr/>
        <a:lstStyle/>
        <a:p>
          <a:endParaRPr lang="en-US"/>
        </a:p>
      </dgm:t>
    </dgm:pt>
    <dgm:pt modelId="{F341FBA9-5965-41B3-8EDA-891528CFF125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da-DK" sz="1800" b="1">
              <a:latin typeface="Times New Roman"/>
              <a:cs typeface="Times New Roman"/>
            </a:rPr>
            <a:t>Kommunikation</a:t>
          </a:r>
          <a:r>
            <a:rPr lang="da-DK" sz="1800">
              <a:latin typeface="Times New Roman"/>
              <a:cs typeface="Times New Roman"/>
            </a:rPr>
            <a:t> -Tydelig formidling til patient/borgeren, sikre  dokumentation og videregivelse</a:t>
          </a:r>
          <a:endParaRPr lang="en-US" sz="1800" dirty="0">
            <a:latin typeface="Arial"/>
            <a:cs typeface="Arial"/>
          </a:endParaRPr>
        </a:p>
        <a:p>
          <a:pPr rtl="0"/>
          <a:endParaRPr lang="en-US" sz="1800" b="0" dirty="0">
            <a:latin typeface="Arial"/>
            <a:cs typeface="Arial"/>
          </a:endParaRPr>
        </a:p>
      </dgm:t>
    </dgm:pt>
    <dgm:pt modelId="{37521540-3950-4C10-95EE-0A9E4B78F172}" type="parTrans" cxnId="{123CA5D7-A92F-430F-8877-1C6DFEB209BC}">
      <dgm:prSet/>
      <dgm:spPr/>
    </dgm:pt>
    <dgm:pt modelId="{6181507D-9057-40E8-8E5B-6BC7B1A1BC71}" type="sibTrans" cxnId="{123CA5D7-A92F-430F-8877-1C6DFEB209BC}">
      <dgm:prSet/>
      <dgm:spPr/>
      <dgm:t>
        <a:bodyPr/>
        <a:lstStyle/>
        <a:p>
          <a:endParaRPr lang="en-US"/>
        </a:p>
      </dgm:t>
    </dgm:pt>
    <dgm:pt modelId="{BFC53E7E-63F4-4EAB-B926-F09B475C26E5}" type="pres">
      <dgm:prSet presAssocID="{1D8BD3AD-F21B-4615-91D3-36906B726236}" presName="root" presStyleCnt="0">
        <dgm:presLayoutVars>
          <dgm:dir/>
          <dgm:resizeHandles val="exact"/>
        </dgm:presLayoutVars>
      </dgm:prSet>
      <dgm:spPr/>
    </dgm:pt>
    <dgm:pt modelId="{CD899B48-DF68-4FEE-A045-597EF46C31C2}" type="pres">
      <dgm:prSet presAssocID="{871E596B-F4E4-4BAA-AF35-ACFB6F4CB4AD}" presName="compNode" presStyleCnt="0"/>
      <dgm:spPr/>
    </dgm:pt>
    <dgm:pt modelId="{4FA48978-D17B-4198-85B7-AA32C4D3B5F9}" type="pres">
      <dgm:prSet presAssocID="{871E596B-F4E4-4BAA-AF35-ACFB6F4CB4A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ås"/>
        </a:ext>
      </dgm:extLst>
    </dgm:pt>
    <dgm:pt modelId="{FAF209E1-0221-4CA4-991D-CBE352375565}" type="pres">
      <dgm:prSet presAssocID="{871E596B-F4E4-4BAA-AF35-ACFB6F4CB4AD}" presName="spaceRect" presStyleCnt="0"/>
      <dgm:spPr/>
    </dgm:pt>
    <dgm:pt modelId="{97A92879-0D20-4BB5-BBC5-2BE3DC58CBEF}" type="pres">
      <dgm:prSet presAssocID="{871E596B-F4E4-4BAA-AF35-ACFB6F4CB4AD}" presName="textRect" presStyleLbl="revTx" presStyleIdx="0" presStyleCnt="4">
        <dgm:presLayoutVars>
          <dgm:chMax val="1"/>
          <dgm:chPref val="1"/>
        </dgm:presLayoutVars>
      </dgm:prSet>
      <dgm:spPr/>
    </dgm:pt>
    <dgm:pt modelId="{B2BE4C41-5626-47E6-82F1-19CA1377E150}" type="pres">
      <dgm:prSet presAssocID="{581B45A2-55C4-4186-BFCC-18B25C7384AE}" presName="sibTrans" presStyleCnt="0"/>
      <dgm:spPr/>
    </dgm:pt>
    <dgm:pt modelId="{6E74477B-3FEC-4F31-A769-ADD5D5E2E7BF}" type="pres">
      <dgm:prSet presAssocID="{7AC97915-87D3-44C7-9A3B-D99E5E5BCD3E}" presName="compNode" presStyleCnt="0"/>
      <dgm:spPr/>
    </dgm:pt>
    <dgm:pt modelId="{F981DFBD-D849-45D8-95FE-819137E02D07}" type="pres">
      <dgm:prSet presAssocID="{7AC97915-87D3-44C7-9A3B-D99E5E5BCD3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op"/>
        </a:ext>
      </dgm:extLst>
    </dgm:pt>
    <dgm:pt modelId="{277F3AFD-C5F3-408F-80A1-DFD4C6E969AA}" type="pres">
      <dgm:prSet presAssocID="{7AC97915-87D3-44C7-9A3B-D99E5E5BCD3E}" presName="spaceRect" presStyleCnt="0"/>
      <dgm:spPr/>
    </dgm:pt>
    <dgm:pt modelId="{BB29601B-2E54-42D1-8AA0-2D3C80EB2664}" type="pres">
      <dgm:prSet presAssocID="{7AC97915-87D3-44C7-9A3B-D99E5E5BCD3E}" presName="textRect" presStyleLbl="revTx" presStyleIdx="1" presStyleCnt="4">
        <dgm:presLayoutVars>
          <dgm:chMax val="1"/>
          <dgm:chPref val="1"/>
        </dgm:presLayoutVars>
      </dgm:prSet>
      <dgm:spPr/>
    </dgm:pt>
    <dgm:pt modelId="{FF5FDB4A-8E3A-4266-95D4-8B5318DD2469}" type="pres">
      <dgm:prSet presAssocID="{F48667FC-1389-4DCB-9ED6-560BB4FA416D}" presName="sibTrans" presStyleCnt="0"/>
      <dgm:spPr/>
    </dgm:pt>
    <dgm:pt modelId="{82B540AC-DC32-45AA-BD8D-AE83E9ABF653}" type="pres">
      <dgm:prSet presAssocID="{F341FBA9-5965-41B3-8EDA-891528CFF125}" presName="compNode" presStyleCnt="0"/>
      <dgm:spPr/>
    </dgm:pt>
    <dgm:pt modelId="{F594693B-7628-426D-B3DB-6207303F9805}" type="pres">
      <dgm:prSet presAssocID="{F341FBA9-5965-41B3-8EDA-891528CFF12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ål"/>
        </a:ext>
      </dgm:extLst>
    </dgm:pt>
    <dgm:pt modelId="{8E032C48-F0FD-4155-838E-93C8FB2C2C48}" type="pres">
      <dgm:prSet presAssocID="{F341FBA9-5965-41B3-8EDA-891528CFF125}" presName="spaceRect" presStyleCnt="0"/>
      <dgm:spPr/>
    </dgm:pt>
    <dgm:pt modelId="{E8B33E60-95A0-4C27-ADFA-9E22EEE1F2BE}" type="pres">
      <dgm:prSet presAssocID="{F341FBA9-5965-41B3-8EDA-891528CFF125}" presName="textRect" presStyleLbl="revTx" presStyleIdx="2" presStyleCnt="4">
        <dgm:presLayoutVars>
          <dgm:chMax val="1"/>
          <dgm:chPref val="1"/>
        </dgm:presLayoutVars>
      </dgm:prSet>
      <dgm:spPr/>
    </dgm:pt>
    <dgm:pt modelId="{83CD246A-44B9-49FE-9CD1-4C203B88AC6C}" type="pres">
      <dgm:prSet presAssocID="{6181507D-9057-40E8-8E5B-6BC7B1A1BC71}" presName="sibTrans" presStyleCnt="0"/>
      <dgm:spPr/>
    </dgm:pt>
    <dgm:pt modelId="{14D94294-3B51-4144-B1F4-9E4C7E4F48E8}" type="pres">
      <dgm:prSet presAssocID="{D8BF94AB-059A-42A9-857B-AAC2AA1315F1}" presName="compNode" presStyleCnt="0"/>
      <dgm:spPr/>
    </dgm:pt>
    <dgm:pt modelId="{26DCE46F-0B47-4E65-9011-A1DDD6F22CCE}" type="pres">
      <dgm:prSet presAssocID="{D8BF94AB-059A-42A9-857B-AAC2AA1315F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AAF787AB-B4F2-403A-9DB7-53DA1661B7C0}" type="pres">
      <dgm:prSet presAssocID="{D8BF94AB-059A-42A9-857B-AAC2AA1315F1}" presName="spaceRect" presStyleCnt="0"/>
      <dgm:spPr/>
    </dgm:pt>
    <dgm:pt modelId="{FB1DC757-8A1B-45AE-9D2F-0CA2C8AB527D}" type="pres">
      <dgm:prSet presAssocID="{D8BF94AB-059A-42A9-857B-AAC2AA1315F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B1BB601-3783-431F-A799-B10074849FCF}" type="presOf" srcId="{D8BF94AB-059A-42A9-857B-AAC2AA1315F1}" destId="{FB1DC757-8A1B-45AE-9D2F-0CA2C8AB527D}" srcOrd="0" destOrd="0" presId="urn:microsoft.com/office/officeart/2018/2/layout/IconLabelList"/>
    <dgm:cxn modelId="{2A302B0A-BA9B-49A0-96A8-827A3EF1B202}" srcId="{1D8BD3AD-F21B-4615-91D3-36906B726236}" destId="{871E596B-F4E4-4BAA-AF35-ACFB6F4CB4AD}" srcOrd="0" destOrd="0" parTransId="{1525E44E-96E2-4AEC-842A-57F0405BCCEE}" sibTransId="{581B45A2-55C4-4186-BFCC-18B25C7384AE}"/>
    <dgm:cxn modelId="{53B6FA6F-0FC8-40E0-9F34-2827BE38B11A}" type="presOf" srcId="{1D8BD3AD-F21B-4615-91D3-36906B726236}" destId="{BFC53E7E-63F4-4EAB-B926-F09B475C26E5}" srcOrd="0" destOrd="0" presId="urn:microsoft.com/office/officeart/2018/2/layout/IconLabelList"/>
    <dgm:cxn modelId="{7E9F1196-FF3D-4B60-841B-C1132BA55458}" type="presOf" srcId="{871E596B-F4E4-4BAA-AF35-ACFB6F4CB4AD}" destId="{97A92879-0D20-4BB5-BBC5-2BE3DC58CBEF}" srcOrd="0" destOrd="0" presId="urn:microsoft.com/office/officeart/2018/2/layout/IconLabelList"/>
    <dgm:cxn modelId="{DFE3C999-5047-4391-AA92-E04F85129FBD}" type="presOf" srcId="{F341FBA9-5965-41B3-8EDA-891528CFF125}" destId="{E8B33E60-95A0-4C27-ADFA-9E22EEE1F2BE}" srcOrd="0" destOrd="0" presId="urn:microsoft.com/office/officeart/2018/2/layout/IconLabelList"/>
    <dgm:cxn modelId="{DF1534BB-8122-4380-9591-69C571417D37}" srcId="{1D8BD3AD-F21B-4615-91D3-36906B726236}" destId="{7AC97915-87D3-44C7-9A3B-D99E5E5BCD3E}" srcOrd="1" destOrd="0" parTransId="{69228DC0-E748-4158-8249-308CFB3A3C1E}" sibTransId="{F48667FC-1389-4DCB-9ED6-560BB4FA416D}"/>
    <dgm:cxn modelId="{123CA5D7-A92F-430F-8877-1C6DFEB209BC}" srcId="{1D8BD3AD-F21B-4615-91D3-36906B726236}" destId="{F341FBA9-5965-41B3-8EDA-891528CFF125}" srcOrd="2" destOrd="0" parTransId="{37521540-3950-4C10-95EE-0A9E4B78F172}" sibTransId="{6181507D-9057-40E8-8E5B-6BC7B1A1BC71}"/>
    <dgm:cxn modelId="{CB4E00DC-4B9C-4256-B2D9-4CA2D38654A7}" srcId="{1D8BD3AD-F21B-4615-91D3-36906B726236}" destId="{D8BF94AB-059A-42A9-857B-AAC2AA1315F1}" srcOrd="3" destOrd="0" parTransId="{C50C721C-50A6-4AF5-A628-EF9A75A13E22}" sibTransId="{C1D934CC-CA76-428B-81C7-2340B359E1D3}"/>
    <dgm:cxn modelId="{2A336BEF-B0ED-4496-8810-A3A1CFBB82C1}" type="presOf" srcId="{7AC97915-87D3-44C7-9A3B-D99E5E5BCD3E}" destId="{BB29601B-2E54-42D1-8AA0-2D3C80EB2664}" srcOrd="0" destOrd="0" presId="urn:microsoft.com/office/officeart/2018/2/layout/IconLabelList"/>
    <dgm:cxn modelId="{3CB13E96-8A31-4A05-9620-A6C4543965D1}" type="presParOf" srcId="{BFC53E7E-63F4-4EAB-B926-F09B475C26E5}" destId="{CD899B48-DF68-4FEE-A045-597EF46C31C2}" srcOrd="0" destOrd="0" presId="urn:microsoft.com/office/officeart/2018/2/layout/IconLabelList"/>
    <dgm:cxn modelId="{858A94DF-4A00-47F7-8843-EBE6D13EB5A1}" type="presParOf" srcId="{CD899B48-DF68-4FEE-A045-597EF46C31C2}" destId="{4FA48978-D17B-4198-85B7-AA32C4D3B5F9}" srcOrd="0" destOrd="0" presId="urn:microsoft.com/office/officeart/2018/2/layout/IconLabelList"/>
    <dgm:cxn modelId="{2533E9B3-F865-42EF-9A3B-2B96AA16A75F}" type="presParOf" srcId="{CD899B48-DF68-4FEE-A045-597EF46C31C2}" destId="{FAF209E1-0221-4CA4-991D-CBE352375565}" srcOrd="1" destOrd="0" presId="urn:microsoft.com/office/officeart/2018/2/layout/IconLabelList"/>
    <dgm:cxn modelId="{4943FA30-BEC9-467C-99CE-8403740D0DDB}" type="presParOf" srcId="{CD899B48-DF68-4FEE-A045-597EF46C31C2}" destId="{97A92879-0D20-4BB5-BBC5-2BE3DC58CBEF}" srcOrd="2" destOrd="0" presId="urn:microsoft.com/office/officeart/2018/2/layout/IconLabelList"/>
    <dgm:cxn modelId="{7C522298-3DC0-408F-87FC-6E497CA2DB12}" type="presParOf" srcId="{BFC53E7E-63F4-4EAB-B926-F09B475C26E5}" destId="{B2BE4C41-5626-47E6-82F1-19CA1377E150}" srcOrd="1" destOrd="0" presId="urn:microsoft.com/office/officeart/2018/2/layout/IconLabelList"/>
    <dgm:cxn modelId="{D3E96BAE-2882-41E7-B9A5-6F6C1CF6D148}" type="presParOf" srcId="{BFC53E7E-63F4-4EAB-B926-F09B475C26E5}" destId="{6E74477B-3FEC-4F31-A769-ADD5D5E2E7BF}" srcOrd="2" destOrd="0" presId="urn:microsoft.com/office/officeart/2018/2/layout/IconLabelList"/>
    <dgm:cxn modelId="{9176FF2D-30DF-4844-9292-39BFCA54AD6E}" type="presParOf" srcId="{6E74477B-3FEC-4F31-A769-ADD5D5E2E7BF}" destId="{F981DFBD-D849-45D8-95FE-819137E02D07}" srcOrd="0" destOrd="0" presId="urn:microsoft.com/office/officeart/2018/2/layout/IconLabelList"/>
    <dgm:cxn modelId="{7DDF57DF-5321-4AC8-9BC4-6417C27DB098}" type="presParOf" srcId="{6E74477B-3FEC-4F31-A769-ADD5D5E2E7BF}" destId="{277F3AFD-C5F3-408F-80A1-DFD4C6E969AA}" srcOrd="1" destOrd="0" presId="urn:microsoft.com/office/officeart/2018/2/layout/IconLabelList"/>
    <dgm:cxn modelId="{BF559BD3-7D3B-4F21-BDAA-A0C3B0D6E3E5}" type="presParOf" srcId="{6E74477B-3FEC-4F31-A769-ADD5D5E2E7BF}" destId="{BB29601B-2E54-42D1-8AA0-2D3C80EB2664}" srcOrd="2" destOrd="0" presId="urn:microsoft.com/office/officeart/2018/2/layout/IconLabelList"/>
    <dgm:cxn modelId="{9D6E71E6-032E-4E11-8C4A-0CD47DF577E1}" type="presParOf" srcId="{BFC53E7E-63F4-4EAB-B926-F09B475C26E5}" destId="{FF5FDB4A-8E3A-4266-95D4-8B5318DD2469}" srcOrd="3" destOrd="0" presId="urn:microsoft.com/office/officeart/2018/2/layout/IconLabelList"/>
    <dgm:cxn modelId="{F3502263-7256-4B18-B497-0A4CA955DA2A}" type="presParOf" srcId="{BFC53E7E-63F4-4EAB-B926-F09B475C26E5}" destId="{82B540AC-DC32-45AA-BD8D-AE83E9ABF653}" srcOrd="4" destOrd="0" presId="urn:microsoft.com/office/officeart/2018/2/layout/IconLabelList"/>
    <dgm:cxn modelId="{68F20BEA-82E8-4C34-B8B6-12D502C595A5}" type="presParOf" srcId="{82B540AC-DC32-45AA-BD8D-AE83E9ABF653}" destId="{F594693B-7628-426D-B3DB-6207303F9805}" srcOrd="0" destOrd="0" presId="urn:microsoft.com/office/officeart/2018/2/layout/IconLabelList"/>
    <dgm:cxn modelId="{0AA02539-5A6F-4A88-9371-A30BDE7BA81E}" type="presParOf" srcId="{82B540AC-DC32-45AA-BD8D-AE83E9ABF653}" destId="{8E032C48-F0FD-4155-838E-93C8FB2C2C48}" srcOrd="1" destOrd="0" presId="urn:microsoft.com/office/officeart/2018/2/layout/IconLabelList"/>
    <dgm:cxn modelId="{6130945D-20A6-4A0E-9262-96463181F747}" type="presParOf" srcId="{82B540AC-DC32-45AA-BD8D-AE83E9ABF653}" destId="{E8B33E60-95A0-4C27-ADFA-9E22EEE1F2BE}" srcOrd="2" destOrd="0" presId="urn:microsoft.com/office/officeart/2018/2/layout/IconLabelList"/>
    <dgm:cxn modelId="{578250EB-7B49-4AC1-AA41-03E7DCC4685F}" type="presParOf" srcId="{BFC53E7E-63F4-4EAB-B926-F09B475C26E5}" destId="{83CD246A-44B9-49FE-9CD1-4C203B88AC6C}" srcOrd="5" destOrd="0" presId="urn:microsoft.com/office/officeart/2018/2/layout/IconLabelList"/>
    <dgm:cxn modelId="{168115DB-0739-45FE-938B-AC27418303A6}" type="presParOf" srcId="{BFC53E7E-63F4-4EAB-B926-F09B475C26E5}" destId="{14D94294-3B51-4144-B1F4-9E4C7E4F48E8}" srcOrd="6" destOrd="0" presId="urn:microsoft.com/office/officeart/2018/2/layout/IconLabelList"/>
    <dgm:cxn modelId="{CD55B76B-2AC0-45B1-8829-F9A55529CF25}" type="presParOf" srcId="{14D94294-3B51-4144-B1F4-9E4C7E4F48E8}" destId="{26DCE46F-0B47-4E65-9011-A1DDD6F22CCE}" srcOrd="0" destOrd="0" presId="urn:microsoft.com/office/officeart/2018/2/layout/IconLabelList"/>
    <dgm:cxn modelId="{75777884-340E-4410-8A59-BAC35352C2AB}" type="presParOf" srcId="{14D94294-3B51-4144-B1F4-9E4C7E4F48E8}" destId="{AAF787AB-B4F2-403A-9DB7-53DA1661B7C0}" srcOrd="1" destOrd="0" presId="urn:microsoft.com/office/officeart/2018/2/layout/IconLabelList"/>
    <dgm:cxn modelId="{4E946460-E3E2-4FBF-9591-4FA722B50D32}" type="presParOf" srcId="{14D94294-3B51-4144-B1F4-9E4C7E4F48E8}" destId="{FB1DC757-8A1B-45AE-9D2F-0CA2C8AB527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78D076-B7BC-47E1-BEEB-753515FA308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F525B1-D81B-4EE0-9968-0A32F8D17ADF}">
      <dgm:prSet/>
      <dgm:spPr/>
      <dgm:t>
        <a:bodyPr/>
        <a:lstStyle/>
        <a:p>
          <a:r>
            <a:rPr lang="da-DK">
              <a:latin typeface="Arial" panose="020B0604020202020204"/>
            </a:rPr>
            <a:t>At sikre godt samarbejde mellem</a:t>
          </a:r>
          <a:r>
            <a:rPr lang="da-DK"/>
            <a:t> sygehus og </a:t>
          </a:r>
          <a:r>
            <a:rPr lang="da-DK">
              <a:latin typeface="Arial" panose="020B0604020202020204"/>
            </a:rPr>
            <a:t>kommuner</a:t>
          </a:r>
          <a:endParaRPr lang="en-US">
            <a:latin typeface="Arial" panose="020B0604020202020204"/>
          </a:endParaRPr>
        </a:p>
      </dgm:t>
    </dgm:pt>
    <dgm:pt modelId="{40E04D78-1B16-4217-8620-4C1E4CFBA85D}" type="parTrans" cxnId="{631D3C67-5935-401A-B1E2-FD2CB60019D3}">
      <dgm:prSet/>
      <dgm:spPr/>
      <dgm:t>
        <a:bodyPr/>
        <a:lstStyle/>
        <a:p>
          <a:endParaRPr lang="en-US"/>
        </a:p>
      </dgm:t>
    </dgm:pt>
    <dgm:pt modelId="{2D78946C-611C-4106-AE45-1DA04E709899}" type="sibTrans" cxnId="{631D3C67-5935-401A-B1E2-FD2CB60019D3}">
      <dgm:prSet/>
      <dgm:spPr/>
      <dgm:t>
        <a:bodyPr/>
        <a:lstStyle/>
        <a:p>
          <a:endParaRPr lang="en-US"/>
        </a:p>
      </dgm:t>
    </dgm:pt>
    <dgm:pt modelId="{472F88B1-90E1-48C6-9B2D-3071E727DCCD}">
      <dgm:prSet/>
      <dgm:spPr/>
      <dgm:t>
        <a:bodyPr/>
        <a:lstStyle/>
        <a:p>
          <a:r>
            <a:rPr lang="da-DK"/>
            <a:t>Klare </a:t>
          </a:r>
          <a:r>
            <a:rPr lang="da-DK">
              <a:latin typeface="Arial" panose="020B0604020202020204"/>
            </a:rPr>
            <a:t>og tydelige  </a:t>
          </a:r>
          <a:r>
            <a:rPr lang="da-DK"/>
            <a:t>handleanvisninger ved </a:t>
          </a:r>
          <a:r>
            <a:rPr lang="da-DK">
              <a:latin typeface="Arial" panose="020B0604020202020204"/>
            </a:rPr>
            <a:t> f.eks. forværring i patientens tilstand.</a:t>
          </a:r>
          <a:endParaRPr lang="en-US"/>
        </a:p>
      </dgm:t>
    </dgm:pt>
    <dgm:pt modelId="{4061DFAF-8D7E-4405-BAF8-2A960DF5429C}" type="parTrans" cxnId="{7659E131-AF84-4EEA-A2A5-33F51044D3EC}">
      <dgm:prSet/>
      <dgm:spPr/>
      <dgm:t>
        <a:bodyPr/>
        <a:lstStyle/>
        <a:p>
          <a:endParaRPr lang="en-US"/>
        </a:p>
      </dgm:t>
    </dgm:pt>
    <dgm:pt modelId="{82D50006-10EF-4193-9143-0D34F243D395}" type="sibTrans" cxnId="{7659E131-AF84-4EEA-A2A5-33F51044D3EC}">
      <dgm:prSet/>
      <dgm:spPr/>
      <dgm:t>
        <a:bodyPr/>
        <a:lstStyle/>
        <a:p>
          <a:endParaRPr lang="en-US"/>
        </a:p>
      </dgm:t>
    </dgm:pt>
    <dgm:pt modelId="{A28BB877-E673-46D8-835B-B15071C978D1}">
      <dgm:prSet/>
      <dgm:spPr/>
      <dgm:t>
        <a:bodyPr/>
        <a:lstStyle/>
        <a:p>
          <a:r>
            <a:rPr lang="da-DK">
              <a:latin typeface="Arial" panose="020B0604020202020204"/>
            </a:rPr>
            <a:t>Udvikle</a:t>
          </a:r>
          <a:r>
            <a:rPr lang="da-DK"/>
            <a:t> standardtekster</a:t>
          </a:r>
          <a:r>
            <a:rPr lang="da-DK">
              <a:latin typeface="Arial" panose="020B0604020202020204"/>
            </a:rPr>
            <a:t> – sikre korrekt information deling</a:t>
          </a:r>
          <a:endParaRPr lang="en-US"/>
        </a:p>
      </dgm:t>
    </dgm:pt>
    <dgm:pt modelId="{70DA375B-35D5-420F-81B1-705F6719212E}" type="parTrans" cxnId="{74D99352-B253-4A0D-85D9-A22624D602A7}">
      <dgm:prSet/>
      <dgm:spPr/>
      <dgm:t>
        <a:bodyPr/>
        <a:lstStyle/>
        <a:p>
          <a:endParaRPr lang="en-US"/>
        </a:p>
      </dgm:t>
    </dgm:pt>
    <dgm:pt modelId="{5852DC7E-8D70-4683-BA38-8FF6E92A771E}" type="sibTrans" cxnId="{74D99352-B253-4A0D-85D9-A22624D602A7}">
      <dgm:prSet/>
      <dgm:spPr/>
      <dgm:t>
        <a:bodyPr/>
        <a:lstStyle/>
        <a:p>
          <a:endParaRPr lang="en-US"/>
        </a:p>
      </dgm:t>
    </dgm:pt>
    <dgm:pt modelId="{532A8C7A-7C44-4A31-886B-C829EA6AEBDD}">
      <dgm:prSet/>
      <dgm:spPr/>
      <dgm:t>
        <a:bodyPr/>
        <a:lstStyle/>
        <a:p>
          <a:r>
            <a:rPr lang="da-DK"/>
            <a:t>Sikre fælles forståelse, sikre viden om </a:t>
          </a:r>
          <a:r>
            <a:rPr lang="da-DK">
              <a:latin typeface="Arial" panose="020B0604020202020204"/>
            </a:rPr>
            <a:t>hinandens</a:t>
          </a:r>
          <a:r>
            <a:rPr lang="da-DK"/>
            <a:t> </a:t>
          </a:r>
          <a:r>
            <a:rPr lang="da-DK">
              <a:latin typeface="Arial" panose="020B0604020202020204"/>
            </a:rPr>
            <a:t>rammer og vilkår </a:t>
          </a:r>
          <a:endParaRPr lang="en-US"/>
        </a:p>
      </dgm:t>
    </dgm:pt>
    <dgm:pt modelId="{9A148EAC-1586-4FD3-ACC1-B9E44D31BE8E}" type="parTrans" cxnId="{55332681-EA94-4702-96E1-0A8E34D7F365}">
      <dgm:prSet/>
      <dgm:spPr/>
      <dgm:t>
        <a:bodyPr/>
        <a:lstStyle/>
        <a:p>
          <a:endParaRPr lang="en-US"/>
        </a:p>
      </dgm:t>
    </dgm:pt>
    <dgm:pt modelId="{BF3276AD-441A-4563-AF1A-38A03FACE875}" type="sibTrans" cxnId="{55332681-EA94-4702-96E1-0A8E34D7F365}">
      <dgm:prSet/>
      <dgm:spPr/>
      <dgm:t>
        <a:bodyPr/>
        <a:lstStyle/>
        <a:p>
          <a:endParaRPr lang="en-US"/>
        </a:p>
      </dgm:t>
    </dgm:pt>
    <dgm:pt modelId="{D3ED2C71-F6D8-4743-84B3-8F071BA0C189}" type="pres">
      <dgm:prSet presAssocID="{0078D076-B7BC-47E1-BEEB-753515FA3085}" presName="root" presStyleCnt="0">
        <dgm:presLayoutVars>
          <dgm:dir/>
          <dgm:resizeHandles val="exact"/>
        </dgm:presLayoutVars>
      </dgm:prSet>
      <dgm:spPr/>
    </dgm:pt>
    <dgm:pt modelId="{4CA4D230-28B8-48E8-B77A-223758B84462}" type="pres">
      <dgm:prSet presAssocID="{C3F525B1-D81B-4EE0-9968-0A32F8D17ADF}" presName="compNode" presStyleCnt="0"/>
      <dgm:spPr/>
    </dgm:pt>
    <dgm:pt modelId="{16D012E8-39CB-4949-9A0B-F8D3D8693669}" type="pres">
      <dgm:prSet presAssocID="{C3F525B1-D81B-4EE0-9968-0A32F8D17ADF}" presName="bgRect" presStyleLbl="bgShp" presStyleIdx="0" presStyleCnt="4"/>
      <dgm:spPr/>
    </dgm:pt>
    <dgm:pt modelId="{8041068A-1427-45B1-9FF4-070BD1490F80}" type="pres">
      <dgm:prSet presAssocID="{C3F525B1-D81B-4EE0-9968-0A32F8D17AD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C024B28C-04E8-489D-9D47-8E962E52868B}" type="pres">
      <dgm:prSet presAssocID="{C3F525B1-D81B-4EE0-9968-0A32F8D17ADF}" presName="spaceRect" presStyleCnt="0"/>
      <dgm:spPr/>
    </dgm:pt>
    <dgm:pt modelId="{C32427ED-8F96-4D5D-A376-3055B28FD18B}" type="pres">
      <dgm:prSet presAssocID="{C3F525B1-D81B-4EE0-9968-0A32F8D17ADF}" presName="parTx" presStyleLbl="revTx" presStyleIdx="0" presStyleCnt="4">
        <dgm:presLayoutVars>
          <dgm:chMax val="0"/>
          <dgm:chPref val="0"/>
        </dgm:presLayoutVars>
      </dgm:prSet>
      <dgm:spPr/>
    </dgm:pt>
    <dgm:pt modelId="{1F2013E7-BBD6-4319-8F02-C9EEB60FD1B8}" type="pres">
      <dgm:prSet presAssocID="{2D78946C-611C-4106-AE45-1DA04E709899}" presName="sibTrans" presStyleCnt="0"/>
      <dgm:spPr/>
    </dgm:pt>
    <dgm:pt modelId="{50E53425-215C-4234-9E74-B249FFE0C7F3}" type="pres">
      <dgm:prSet presAssocID="{472F88B1-90E1-48C6-9B2D-3071E727DCCD}" presName="compNode" presStyleCnt="0"/>
      <dgm:spPr/>
    </dgm:pt>
    <dgm:pt modelId="{7645932D-AC5A-4ACE-81A7-25E9410FDC57}" type="pres">
      <dgm:prSet presAssocID="{472F88B1-90E1-48C6-9B2D-3071E727DCCD}" presName="bgRect" presStyleLbl="bgShp" presStyleIdx="1" presStyleCnt="4"/>
      <dgm:spPr/>
    </dgm:pt>
    <dgm:pt modelId="{115E84F5-5027-4921-B68C-38087967C1C1}" type="pres">
      <dgm:prSet presAssocID="{472F88B1-90E1-48C6-9B2D-3071E727DCC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442C2FB9-8156-42F3-80C4-D589D233D041}" type="pres">
      <dgm:prSet presAssocID="{472F88B1-90E1-48C6-9B2D-3071E727DCCD}" presName="spaceRect" presStyleCnt="0"/>
      <dgm:spPr/>
    </dgm:pt>
    <dgm:pt modelId="{DB30B27F-3C39-40D2-8731-38B4637BC88B}" type="pres">
      <dgm:prSet presAssocID="{472F88B1-90E1-48C6-9B2D-3071E727DCCD}" presName="parTx" presStyleLbl="revTx" presStyleIdx="1" presStyleCnt="4">
        <dgm:presLayoutVars>
          <dgm:chMax val="0"/>
          <dgm:chPref val="0"/>
        </dgm:presLayoutVars>
      </dgm:prSet>
      <dgm:spPr/>
    </dgm:pt>
    <dgm:pt modelId="{6BA508CA-998D-4F81-A756-4F3A628E2854}" type="pres">
      <dgm:prSet presAssocID="{82D50006-10EF-4193-9143-0D34F243D395}" presName="sibTrans" presStyleCnt="0"/>
      <dgm:spPr/>
    </dgm:pt>
    <dgm:pt modelId="{ED4D82EF-9346-4D91-BF76-CBFC016ED66A}" type="pres">
      <dgm:prSet presAssocID="{A28BB877-E673-46D8-835B-B15071C978D1}" presName="compNode" presStyleCnt="0"/>
      <dgm:spPr/>
    </dgm:pt>
    <dgm:pt modelId="{E3CCDCD6-3EAC-4876-8CFB-8C91C1E3A39B}" type="pres">
      <dgm:prSet presAssocID="{A28BB877-E673-46D8-835B-B15071C978D1}" presName="bgRect" presStyleLbl="bgShp" presStyleIdx="2" presStyleCnt="4"/>
      <dgm:spPr/>
    </dgm:pt>
    <dgm:pt modelId="{F4072FAD-DD17-4DEA-83F1-F1A0AD7FB6B6}" type="pres">
      <dgm:prSet presAssocID="{A28BB877-E673-46D8-835B-B15071C978D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e"/>
        </a:ext>
      </dgm:extLst>
    </dgm:pt>
    <dgm:pt modelId="{98729E67-3C4E-4B49-AC18-42161309361F}" type="pres">
      <dgm:prSet presAssocID="{A28BB877-E673-46D8-835B-B15071C978D1}" presName="spaceRect" presStyleCnt="0"/>
      <dgm:spPr/>
    </dgm:pt>
    <dgm:pt modelId="{48549E97-6496-4BC6-8041-92841B595615}" type="pres">
      <dgm:prSet presAssocID="{A28BB877-E673-46D8-835B-B15071C978D1}" presName="parTx" presStyleLbl="revTx" presStyleIdx="2" presStyleCnt="4">
        <dgm:presLayoutVars>
          <dgm:chMax val="0"/>
          <dgm:chPref val="0"/>
        </dgm:presLayoutVars>
      </dgm:prSet>
      <dgm:spPr/>
    </dgm:pt>
    <dgm:pt modelId="{D56C32C8-C0B6-4635-853A-046DB6F1E69F}" type="pres">
      <dgm:prSet presAssocID="{5852DC7E-8D70-4683-BA38-8FF6E92A771E}" presName="sibTrans" presStyleCnt="0"/>
      <dgm:spPr/>
    </dgm:pt>
    <dgm:pt modelId="{A48BF230-5FD7-4895-82CA-94EBE7D76CA0}" type="pres">
      <dgm:prSet presAssocID="{532A8C7A-7C44-4A31-886B-C829EA6AEBDD}" presName="compNode" presStyleCnt="0"/>
      <dgm:spPr/>
    </dgm:pt>
    <dgm:pt modelId="{8054D609-AAC9-4327-B9BA-4AC045E713B5}" type="pres">
      <dgm:prSet presAssocID="{532A8C7A-7C44-4A31-886B-C829EA6AEBDD}" presName="bgRect" presStyleLbl="bgShp" presStyleIdx="3" presStyleCnt="4"/>
      <dgm:spPr/>
    </dgm:pt>
    <dgm:pt modelId="{19A9C6C9-DB8B-408D-BB9E-736B6BC7F1DB}" type="pres">
      <dgm:prSet presAssocID="{532A8C7A-7C44-4A31-886B-C829EA6AEBD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åndtryk"/>
        </a:ext>
      </dgm:extLst>
    </dgm:pt>
    <dgm:pt modelId="{7B354233-E81E-4CD6-9AFE-7D0B9F4FF641}" type="pres">
      <dgm:prSet presAssocID="{532A8C7A-7C44-4A31-886B-C829EA6AEBDD}" presName="spaceRect" presStyleCnt="0"/>
      <dgm:spPr/>
    </dgm:pt>
    <dgm:pt modelId="{16CDF9D8-74CE-423F-AFA7-0A5A16EA5E7D}" type="pres">
      <dgm:prSet presAssocID="{532A8C7A-7C44-4A31-886B-C829EA6AEBD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B370C0D-179C-4751-A611-7392AB892EB0}" type="presOf" srcId="{472F88B1-90E1-48C6-9B2D-3071E727DCCD}" destId="{DB30B27F-3C39-40D2-8731-38B4637BC88B}" srcOrd="0" destOrd="0" presId="urn:microsoft.com/office/officeart/2018/2/layout/IconVerticalSolidList"/>
    <dgm:cxn modelId="{9D797B2D-DC69-43B1-AC2F-63C5186E204F}" type="presOf" srcId="{C3F525B1-D81B-4EE0-9968-0A32F8D17ADF}" destId="{C32427ED-8F96-4D5D-A376-3055B28FD18B}" srcOrd="0" destOrd="0" presId="urn:microsoft.com/office/officeart/2018/2/layout/IconVerticalSolidList"/>
    <dgm:cxn modelId="{7659E131-AF84-4EEA-A2A5-33F51044D3EC}" srcId="{0078D076-B7BC-47E1-BEEB-753515FA3085}" destId="{472F88B1-90E1-48C6-9B2D-3071E727DCCD}" srcOrd="1" destOrd="0" parTransId="{4061DFAF-8D7E-4405-BAF8-2A960DF5429C}" sibTransId="{82D50006-10EF-4193-9143-0D34F243D395}"/>
    <dgm:cxn modelId="{631D3C67-5935-401A-B1E2-FD2CB60019D3}" srcId="{0078D076-B7BC-47E1-BEEB-753515FA3085}" destId="{C3F525B1-D81B-4EE0-9968-0A32F8D17ADF}" srcOrd="0" destOrd="0" parTransId="{40E04D78-1B16-4217-8620-4C1E4CFBA85D}" sibTransId="{2D78946C-611C-4106-AE45-1DA04E709899}"/>
    <dgm:cxn modelId="{5704E06C-9F13-497E-AD59-62CE83D4B7C1}" type="presOf" srcId="{A28BB877-E673-46D8-835B-B15071C978D1}" destId="{48549E97-6496-4BC6-8041-92841B595615}" srcOrd="0" destOrd="0" presId="urn:microsoft.com/office/officeart/2018/2/layout/IconVerticalSolidList"/>
    <dgm:cxn modelId="{74D99352-B253-4A0D-85D9-A22624D602A7}" srcId="{0078D076-B7BC-47E1-BEEB-753515FA3085}" destId="{A28BB877-E673-46D8-835B-B15071C978D1}" srcOrd="2" destOrd="0" parTransId="{70DA375B-35D5-420F-81B1-705F6719212E}" sibTransId="{5852DC7E-8D70-4683-BA38-8FF6E92A771E}"/>
    <dgm:cxn modelId="{55332681-EA94-4702-96E1-0A8E34D7F365}" srcId="{0078D076-B7BC-47E1-BEEB-753515FA3085}" destId="{532A8C7A-7C44-4A31-886B-C829EA6AEBDD}" srcOrd="3" destOrd="0" parTransId="{9A148EAC-1586-4FD3-ACC1-B9E44D31BE8E}" sibTransId="{BF3276AD-441A-4563-AF1A-38A03FACE875}"/>
    <dgm:cxn modelId="{C2AE598C-8939-4FCA-B8E1-5D5B2E691950}" type="presOf" srcId="{0078D076-B7BC-47E1-BEEB-753515FA3085}" destId="{D3ED2C71-F6D8-4743-84B3-8F071BA0C189}" srcOrd="0" destOrd="0" presId="urn:microsoft.com/office/officeart/2018/2/layout/IconVerticalSolidList"/>
    <dgm:cxn modelId="{078C58E0-C163-4C0C-B027-36705577C3F9}" type="presOf" srcId="{532A8C7A-7C44-4A31-886B-C829EA6AEBDD}" destId="{16CDF9D8-74CE-423F-AFA7-0A5A16EA5E7D}" srcOrd="0" destOrd="0" presId="urn:microsoft.com/office/officeart/2018/2/layout/IconVerticalSolidList"/>
    <dgm:cxn modelId="{28FD85E4-360E-4F6A-AB91-EB89A4B226C3}" type="presParOf" srcId="{D3ED2C71-F6D8-4743-84B3-8F071BA0C189}" destId="{4CA4D230-28B8-48E8-B77A-223758B84462}" srcOrd="0" destOrd="0" presId="urn:microsoft.com/office/officeart/2018/2/layout/IconVerticalSolidList"/>
    <dgm:cxn modelId="{FB1779D3-9F3A-498D-9DC3-9D3FEEF75C4F}" type="presParOf" srcId="{4CA4D230-28B8-48E8-B77A-223758B84462}" destId="{16D012E8-39CB-4949-9A0B-F8D3D8693669}" srcOrd="0" destOrd="0" presId="urn:microsoft.com/office/officeart/2018/2/layout/IconVerticalSolidList"/>
    <dgm:cxn modelId="{7F5D3014-B10A-4949-B832-608AACDD5736}" type="presParOf" srcId="{4CA4D230-28B8-48E8-B77A-223758B84462}" destId="{8041068A-1427-45B1-9FF4-070BD1490F80}" srcOrd="1" destOrd="0" presId="urn:microsoft.com/office/officeart/2018/2/layout/IconVerticalSolidList"/>
    <dgm:cxn modelId="{D45017FE-ADFD-4E82-B73E-EBB8668438D4}" type="presParOf" srcId="{4CA4D230-28B8-48E8-B77A-223758B84462}" destId="{C024B28C-04E8-489D-9D47-8E962E52868B}" srcOrd="2" destOrd="0" presId="urn:microsoft.com/office/officeart/2018/2/layout/IconVerticalSolidList"/>
    <dgm:cxn modelId="{81DB99B6-9712-44AD-B76E-6903C82CAA4C}" type="presParOf" srcId="{4CA4D230-28B8-48E8-B77A-223758B84462}" destId="{C32427ED-8F96-4D5D-A376-3055B28FD18B}" srcOrd="3" destOrd="0" presId="urn:microsoft.com/office/officeart/2018/2/layout/IconVerticalSolidList"/>
    <dgm:cxn modelId="{BE5D5EA0-4286-4CF7-AAF4-47AA8F0705AF}" type="presParOf" srcId="{D3ED2C71-F6D8-4743-84B3-8F071BA0C189}" destId="{1F2013E7-BBD6-4319-8F02-C9EEB60FD1B8}" srcOrd="1" destOrd="0" presId="urn:microsoft.com/office/officeart/2018/2/layout/IconVerticalSolidList"/>
    <dgm:cxn modelId="{5D09393F-865F-48C1-86D4-808931D75AA0}" type="presParOf" srcId="{D3ED2C71-F6D8-4743-84B3-8F071BA0C189}" destId="{50E53425-215C-4234-9E74-B249FFE0C7F3}" srcOrd="2" destOrd="0" presId="urn:microsoft.com/office/officeart/2018/2/layout/IconVerticalSolidList"/>
    <dgm:cxn modelId="{2440F539-4CC1-49FA-825F-66DD9E63001B}" type="presParOf" srcId="{50E53425-215C-4234-9E74-B249FFE0C7F3}" destId="{7645932D-AC5A-4ACE-81A7-25E9410FDC57}" srcOrd="0" destOrd="0" presId="urn:microsoft.com/office/officeart/2018/2/layout/IconVerticalSolidList"/>
    <dgm:cxn modelId="{BADC465A-31A1-48FE-BF72-B0522AF94828}" type="presParOf" srcId="{50E53425-215C-4234-9E74-B249FFE0C7F3}" destId="{115E84F5-5027-4921-B68C-38087967C1C1}" srcOrd="1" destOrd="0" presId="urn:microsoft.com/office/officeart/2018/2/layout/IconVerticalSolidList"/>
    <dgm:cxn modelId="{77FB81CB-342F-48BF-9975-B0C489E66692}" type="presParOf" srcId="{50E53425-215C-4234-9E74-B249FFE0C7F3}" destId="{442C2FB9-8156-42F3-80C4-D589D233D041}" srcOrd="2" destOrd="0" presId="urn:microsoft.com/office/officeart/2018/2/layout/IconVerticalSolidList"/>
    <dgm:cxn modelId="{EDFA6E09-9B3E-4A97-B04C-94BDDEE30833}" type="presParOf" srcId="{50E53425-215C-4234-9E74-B249FFE0C7F3}" destId="{DB30B27F-3C39-40D2-8731-38B4637BC88B}" srcOrd="3" destOrd="0" presId="urn:microsoft.com/office/officeart/2018/2/layout/IconVerticalSolidList"/>
    <dgm:cxn modelId="{30DC2BB0-8B1F-496A-A235-8DC6196C596B}" type="presParOf" srcId="{D3ED2C71-F6D8-4743-84B3-8F071BA0C189}" destId="{6BA508CA-998D-4F81-A756-4F3A628E2854}" srcOrd="3" destOrd="0" presId="urn:microsoft.com/office/officeart/2018/2/layout/IconVerticalSolidList"/>
    <dgm:cxn modelId="{448073FA-746A-4041-B234-D29C6B32148F}" type="presParOf" srcId="{D3ED2C71-F6D8-4743-84B3-8F071BA0C189}" destId="{ED4D82EF-9346-4D91-BF76-CBFC016ED66A}" srcOrd="4" destOrd="0" presId="urn:microsoft.com/office/officeart/2018/2/layout/IconVerticalSolidList"/>
    <dgm:cxn modelId="{0F34B3B7-996B-4F80-A56C-00749DF6C672}" type="presParOf" srcId="{ED4D82EF-9346-4D91-BF76-CBFC016ED66A}" destId="{E3CCDCD6-3EAC-4876-8CFB-8C91C1E3A39B}" srcOrd="0" destOrd="0" presId="urn:microsoft.com/office/officeart/2018/2/layout/IconVerticalSolidList"/>
    <dgm:cxn modelId="{B0033475-9044-41DD-9D12-0FBF1CDCA0A5}" type="presParOf" srcId="{ED4D82EF-9346-4D91-BF76-CBFC016ED66A}" destId="{F4072FAD-DD17-4DEA-83F1-F1A0AD7FB6B6}" srcOrd="1" destOrd="0" presId="urn:microsoft.com/office/officeart/2018/2/layout/IconVerticalSolidList"/>
    <dgm:cxn modelId="{B22AA464-0DF3-4110-8A39-C3E8B1098722}" type="presParOf" srcId="{ED4D82EF-9346-4D91-BF76-CBFC016ED66A}" destId="{98729E67-3C4E-4B49-AC18-42161309361F}" srcOrd="2" destOrd="0" presId="urn:microsoft.com/office/officeart/2018/2/layout/IconVerticalSolidList"/>
    <dgm:cxn modelId="{78B959F2-5242-46A3-BCEE-6A8863E21DFC}" type="presParOf" srcId="{ED4D82EF-9346-4D91-BF76-CBFC016ED66A}" destId="{48549E97-6496-4BC6-8041-92841B595615}" srcOrd="3" destOrd="0" presId="urn:microsoft.com/office/officeart/2018/2/layout/IconVerticalSolidList"/>
    <dgm:cxn modelId="{DA119F0D-4BB6-45F3-A896-AB9DFDDB4876}" type="presParOf" srcId="{D3ED2C71-F6D8-4743-84B3-8F071BA0C189}" destId="{D56C32C8-C0B6-4635-853A-046DB6F1E69F}" srcOrd="5" destOrd="0" presId="urn:microsoft.com/office/officeart/2018/2/layout/IconVerticalSolidList"/>
    <dgm:cxn modelId="{91746A3E-BD3D-40F7-95E5-1FDD158C5005}" type="presParOf" srcId="{D3ED2C71-F6D8-4743-84B3-8F071BA0C189}" destId="{A48BF230-5FD7-4895-82CA-94EBE7D76CA0}" srcOrd="6" destOrd="0" presId="urn:microsoft.com/office/officeart/2018/2/layout/IconVerticalSolidList"/>
    <dgm:cxn modelId="{B1013D25-5857-4FF7-A691-BCC3AA28645E}" type="presParOf" srcId="{A48BF230-5FD7-4895-82CA-94EBE7D76CA0}" destId="{8054D609-AAC9-4327-B9BA-4AC045E713B5}" srcOrd="0" destOrd="0" presId="urn:microsoft.com/office/officeart/2018/2/layout/IconVerticalSolidList"/>
    <dgm:cxn modelId="{661FEC18-CD41-4C6F-9C5A-3A54E8EEAEC8}" type="presParOf" srcId="{A48BF230-5FD7-4895-82CA-94EBE7D76CA0}" destId="{19A9C6C9-DB8B-408D-BB9E-736B6BC7F1DB}" srcOrd="1" destOrd="0" presId="urn:microsoft.com/office/officeart/2018/2/layout/IconVerticalSolidList"/>
    <dgm:cxn modelId="{25C61BCD-DF4B-471F-B64E-144547410303}" type="presParOf" srcId="{A48BF230-5FD7-4895-82CA-94EBE7D76CA0}" destId="{7B354233-E81E-4CD6-9AFE-7D0B9F4FF641}" srcOrd="2" destOrd="0" presId="urn:microsoft.com/office/officeart/2018/2/layout/IconVerticalSolidList"/>
    <dgm:cxn modelId="{E25E1B38-640A-46B4-BA60-E432B48A6855}" type="presParOf" srcId="{A48BF230-5FD7-4895-82CA-94EBE7D76CA0}" destId="{16CDF9D8-74CE-423F-AFA7-0A5A16EA5E7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48978-D17B-4198-85B7-AA32C4D3B5F9}">
      <dsp:nvSpPr>
        <dsp:cNvPr id="0" name=""/>
        <dsp:cNvSpPr/>
      </dsp:nvSpPr>
      <dsp:spPr>
        <a:xfrm>
          <a:off x="817014" y="1594813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92879-0D20-4BB5-BBC5-2BE3DC58CBEF}">
      <dsp:nvSpPr>
        <dsp:cNvPr id="0" name=""/>
        <dsp:cNvSpPr/>
      </dsp:nvSpPr>
      <dsp:spPr>
        <a:xfrm>
          <a:off x="322014" y="2787612"/>
          <a:ext cx="1800000" cy="135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>
              <a:latin typeface="Times New Roman"/>
              <a:cs typeface="Times New Roman"/>
            </a:rPr>
            <a:t> Klinisk vurdering</a:t>
          </a:r>
          <a:r>
            <a:rPr lang="da-DK" sz="1100" kern="1200">
              <a:latin typeface="Times New Roman"/>
              <a:cs typeface="Times New Roman"/>
            </a:rPr>
            <a:t> -At sikre klar behandlingsplan, At sikre informationsdeling</a:t>
          </a:r>
        </a:p>
      </dsp:txBody>
      <dsp:txXfrm>
        <a:off x="322014" y="2787612"/>
        <a:ext cx="1800000" cy="1358437"/>
      </dsp:txXfrm>
    </dsp:sp>
    <dsp:sp modelId="{F981DFBD-D849-45D8-95FE-819137E02D07}">
      <dsp:nvSpPr>
        <dsp:cNvPr id="0" name=""/>
        <dsp:cNvSpPr/>
      </dsp:nvSpPr>
      <dsp:spPr>
        <a:xfrm>
          <a:off x="2932014" y="1594813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9601B-2E54-42D1-8AA0-2D3C80EB2664}">
      <dsp:nvSpPr>
        <dsp:cNvPr id="0" name=""/>
        <dsp:cNvSpPr/>
      </dsp:nvSpPr>
      <dsp:spPr>
        <a:xfrm>
          <a:off x="2437014" y="2787612"/>
          <a:ext cx="1800000" cy="135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>
              <a:latin typeface="Times New Roman"/>
              <a:ea typeface="Tahoma"/>
              <a:cs typeface="Times New Roman"/>
            </a:rPr>
            <a:t>Tidlig opsporing af forværring - </a:t>
          </a:r>
          <a:r>
            <a:rPr lang="da-DK" sz="1100" b="0" kern="1200">
              <a:latin typeface="Times New Roman"/>
              <a:ea typeface="Calibri"/>
              <a:cs typeface="Times New Roman"/>
            </a:rPr>
            <a:t>Observation for komplikationer (infektion, infiltration)</a:t>
          </a:r>
          <a:endParaRPr lang="da-DK" sz="1100" b="0" kern="1200">
            <a:latin typeface="Times New Roman"/>
            <a:ea typeface="Tahoma"/>
            <a:cs typeface="Times New Roman"/>
          </a:endParaRPr>
        </a:p>
      </dsp:txBody>
      <dsp:txXfrm>
        <a:off x="2437014" y="2787612"/>
        <a:ext cx="1800000" cy="1358437"/>
      </dsp:txXfrm>
    </dsp:sp>
    <dsp:sp modelId="{F594693B-7628-426D-B3DB-6207303F9805}">
      <dsp:nvSpPr>
        <dsp:cNvPr id="0" name=""/>
        <dsp:cNvSpPr/>
      </dsp:nvSpPr>
      <dsp:spPr>
        <a:xfrm>
          <a:off x="5047014" y="1594813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33E60-95A0-4C27-ADFA-9E22EEE1F2BE}">
      <dsp:nvSpPr>
        <dsp:cNvPr id="0" name=""/>
        <dsp:cNvSpPr/>
      </dsp:nvSpPr>
      <dsp:spPr>
        <a:xfrm>
          <a:off x="4552014" y="2787612"/>
          <a:ext cx="1800000" cy="135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>
              <a:latin typeface="Times New Roman"/>
              <a:cs typeface="Times New Roman"/>
            </a:rPr>
            <a:t>Kommunikation</a:t>
          </a:r>
          <a:r>
            <a:rPr lang="da-DK" sz="1100" kern="1200">
              <a:latin typeface="Times New Roman"/>
              <a:cs typeface="Times New Roman"/>
            </a:rPr>
            <a:t> -Tydelig formidling til patient/borgeren, sikre  dokumentation og videregivelse</a:t>
          </a:r>
          <a:endParaRPr lang="en-US" sz="1100" kern="1200" dirty="0">
            <a:latin typeface="Arial"/>
            <a:cs typeface="Arial"/>
          </a:endParaRPr>
        </a:p>
        <a:p>
          <a:pPr marL="0" lvl="0" indent="0" algn="ctr" defTabSz="488950" rtl="0">
            <a:spcBef>
              <a:spcPct val="0"/>
            </a:spcBef>
            <a:spcAft>
              <a:spcPct val="35000"/>
            </a:spcAft>
            <a:buNone/>
          </a:pPr>
          <a:endParaRPr lang="en-US" sz="1100" b="0" kern="1200" dirty="0">
            <a:latin typeface="Arial"/>
            <a:cs typeface="Arial"/>
          </a:endParaRPr>
        </a:p>
      </dsp:txBody>
      <dsp:txXfrm>
        <a:off x="4552014" y="2787612"/>
        <a:ext cx="1800000" cy="1358437"/>
      </dsp:txXfrm>
    </dsp:sp>
    <dsp:sp modelId="{26DCE46F-0B47-4E65-9011-A1DDD6F22CCE}">
      <dsp:nvSpPr>
        <dsp:cNvPr id="0" name=""/>
        <dsp:cNvSpPr/>
      </dsp:nvSpPr>
      <dsp:spPr>
        <a:xfrm>
          <a:off x="7162014" y="1594813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DC757-8A1B-45AE-9D2F-0CA2C8AB527D}">
      <dsp:nvSpPr>
        <dsp:cNvPr id="0" name=""/>
        <dsp:cNvSpPr/>
      </dsp:nvSpPr>
      <dsp:spPr>
        <a:xfrm>
          <a:off x="6667014" y="2787612"/>
          <a:ext cx="1800000" cy="135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>
              <a:latin typeface="Times New Roman"/>
              <a:cs typeface="Times New Roman"/>
            </a:rPr>
            <a:t>Tekniskefærdigheder</a:t>
          </a:r>
          <a:r>
            <a:rPr lang="da-DK" sz="1100" b="0" kern="1200">
              <a:latin typeface="Times New Roman"/>
              <a:cs typeface="Times New Roman"/>
            </a:rPr>
            <a:t> -Håndtering</a:t>
          </a:r>
          <a:r>
            <a:rPr lang="da-DK" sz="1100" kern="1200">
              <a:latin typeface="Times New Roman"/>
              <a:cs typeface="Times New Roman"/>
            </a:rPr>
            <a:t> af venflon, IV medicin </a:t>
          </a:r>
          <a:endParaRPr lang="da-DK" sz="1100" b="0" kern="1200">
            <a:latin typeface="Times New Roman"/>
            <a:cs typeface="Times New Roman"/>
          </a:endParaRP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b="0" kern="1200">
            <a:latin typeface="Times New Roman"/>
            <a:cs typeface="Times New Roman"/>
          </a:endParaRP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kern="1200">
            <a:latin typeface="Times New Roman"/>
            <a:cs typeface="Times New Roman"/>
          </a:endParaRP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kern="1200">
            <a:latin typeface="Times New Roman"/>
            <a:cs typeface="Times New Roman"/>
          </a:endParaRPr>
        </a:p>
        <a:p>
          <a:pPr marL="0" lvl="0" indent="0" algn="ctr" defTabSz="488950">
            <a:spcBef>
              <a:spcPct val="0"/>
            </a:spcBef>
            <a:spcAft>
              <a:spcPct val="35000"/>
            </a:spcAft>
            <a:buNone/>
          </a:pPr>
          <a:endParaRPr lang="en-US" sz="1100" b="1" kern="1200">
            <a:latin typeface="Arial" panose="020B0604020202020204"/>
            <a:cs typeface="Arial" panose="020B0604020202020204"/>
          </a:endParaRPr>
        </a:p>
      </dsp:txBody>
      <dsp:txXfrm>
        <a:off x="6667014" y="2787612"/>
        <a:ext cx="1800000" cy="1358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012E8-39CB-4949-9A0B-F8D3D8693669}">
      <dsp:nvSpPr>
        <dsp:cNvPr id="0" name=""/>
        <dsp:cNvSpPr/>
      </dsp:nvSpPr>
      <dsp:spPr>
        <a:xfrm>
          <a:off x="0" y="2098"/>
          <a:ext cx="8473784" cy="10635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1068A-1427-45B1-9FF4-070BD1490F80}">
      <dsp:nvSpPr>
        <dsp:cNvPr id="0" name=""/>
        <dsp:cNvSpPr/>
      </dsp:nvSpPr>
      <dsp:spPr>
        <a:xfrm>
          <a:off x="321722" y="241396"/>
          <a:ext cx="584949" cy="5849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427ED-8F96-4D5D-A376-3055B28FD18B}">
      <dsp:nvSpPr>
        <dsp:cNvPr id="0" name=""/>
        <dsp:cNvSpPr/>
      </dsp:nvSpPr>
      <dsp:spPr>
        <a:xfrm>
          <a:off x="1228394" y="2098"/>
          <a:ext cx="7245389" cy="1063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559" tIns="112559" rIns="112559" bIns="11255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>
              <a:latin typeface="Arial" panose="020B0604020202020204"/>
            </a:rPr>
            <a:t>At sikre godt samarbejde mellem</a:t>
          </a:r>
          <a:r>
            <a:rPr lang="da-DK" sz="2200" kern="1200"/>
            <a:t> sygehus og </a:t>
          </a:r>
          <a:r>
            <a:rPr lang="da-DK" sz="2200" kern="1200">
              <a:latin typeface="Arial" panose="020B0604020202020204"/>
            </a:rPr>
            <a:t>kommuner</a:t>
          </a:r>
          <a:endParaRPr lang="en-US" sz="2200" kern="1200">
            <a:latin typeface="Arial" panose="020B0604020202020204"/>
          </a:endParaRPr>
        </a:p>
      </dsp:txBody>
      <dsp:txXfrm>
        <a:off x="1228394" y="2098"/>
        <a:ext cx="7245389" cy="1063545"/>
      </dsp:txXfrm>
    </dsp:sp>
    <dsp:sp modelId="{7645932D-AC5A-4ACE-81A7-25E9410FDC57}">
      <dsp:nvSpPr>
        <dsp:cNvPr id="0" name=""/>
        <dsp:cNvSpPr/>
      </dsp:nvSpPr>
      <dsp:spPr>
        <a:xfrm>
          <a:off x="0" y="1331530"/>
          <a:ext cx="8473784" cy="10635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E84F5-5027-4921-B68C-38087967C1C1}">
      <dsp:nvSpPr>
        <dsp:cNvPr id="0" name=""/>
        <dsp:cNvSpPr/>
      </dsp:nvSpPr>
      <dsp:spPr>
        <a:xfrm>
          <a:off x="321722" y="1570827"/>
          <a:ext cx="584949" cy="5849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0B27F-3C39-40D2-8731-38B4637BC88B}">
      <dsp:nvSpPr>
        <dsp:cNvPr id="0" name=""/>
        <dsp:cNvSpPr/>
      </dsp:nvSpPr>
      <dsp:spPr>
        <a:xfrm>
          <a:off x="1228394" y="1331530"/>
          <a:ext cx="7245389" cy="1063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559" tIns="112559" rIns="112559" bIns="11255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/>
            <a:t>Klare </a:t>
          </a:r>
          <a:r>
            <a:rPr lang="da-DK" sz="2200" kern="1200">
              <a:latin typeface="Arial" panose="020B0604020202020204"/>
            </a:rPr>
            <a:t>og tydelige  </a:t>
          </a:r>
          <a:r>
            <a:rPr lang="da-DK" sz="2200" kern="1200"/>
            <a:t>handleanvisninger ved </a:t>
          </a:r>
          <a:r>
            <a:rPr lang="da-DK" sz="2200" kern="1200">
              <a:latin typeface="Arial" panose="020B0604020202020204"/>
            </a:rPr>
            <a:t> f.eks. forværring i patientens tilstand.</a:t>
          </a:r>
          <a:endParaRPr lang="en-US" sz="2200" kern="1200"/>
        </a:p>
      </dsp:txBody>
      <dsp:txXfrm>
        <a:off x="1228394" y="1331530"/>
        <a:ext cx="7245389" cy="1063545"/>
      </dsp:txXfrm>
    </dsp:sp>
    <dsp:sp modelId="{E3CCDCD6-3EAC-4876-8CFB-8C91C1E3A39B}">
      <dsp:nvSpPr>
        <dsp:cNvPr id="0" name=""/>
        <dsp:cNvSpPr/>
      </dsp:nvSpPr>
      <dsp:spPr>
        <a:xfrm>
          <a:off x="0" y="2660961"/>
          <a:ext cx="8473784" cy="10635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72FAD-DD17-4DEA-83F1-F1A0AD7FB6B6}">
      <dsp:nvSpPr>
        <dsp:cNvPr id="0" name=""/>
        <dsp:cNvSpPr/>
      </dsp:nvSpPr>
      <dsp:spPr>
        <a:xfrm>
          <a:off x="321722" y="2900259"/>
          <a:ext cx="584949" cy="5849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49E97-6496-4BC6-8041-92841B595615}">
      <dsp:nvSpPr>
        <dsp:cNvPr id="0" name=""/>
        <dsp:cNvSpPr/>
      </dsp:nvSpPr>
      <dsp:spPr>
        <a:xfrm>
          <a:off x="1228394" y="2660961"/>
          <a:ext cx="7245389" cy="1063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559" tIns="112559" rIns="112559" bIns="11255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>
              <a:latin typeface="Arial" panose="020B0604020202020204"/>
            </a:rPr>
            <a:t>Udvikle</a:t>
          </a:r>
          <a:r>
            <a:rPr lang="da-DK" sz="2200" kern="1200"/>
            <a:t> standardtekster</a:t>
          </a:r>
          <a:r>
            <a:rPr lang="da-DK" sz="2200" kern="1200">
              <a:latin typeface="Arial" panose="020B0604020202020204"/>
            </a:rPr>
            <a:t> – sikre korrekt information deling</a:t>
          </a:r>
          <a:endParaRPr lang="en-US" sz="2200" kern="1200"/>
        </a:p>
      </dsp:txBody>
      <dsp:txXfrm>
        <a:off x="1228394" y="2660961"/>
        <a:ext cx="7245389" cy="1063545"/>
      </dsp:txXfrm>
    </dsp:sp>
    <dsp:sp modelId="{8054D609-AAC9-4327-B9BA-4AC045E713B5}">
      <dsp:nvSpPr>
        <dsp:cNvPr id="0" name=""/>
        <dsp:cNvSpPr/>
      </dsp:nvSpPr>
      <dsp:spPr>
        <a:xfrm>
          <a:off x="0" y="3990393"/>
          <a:ext cx="8473784" cy="10635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9C6C9-DB8B-408D-BB9E-736B6BC7F1DB}">
      <dsp:nvSpPr>
        <dsp:cNvPr id="0" name=""/>
        <dsp:cNvSpPr/>
      </dsp:nvSpPr>
      <dsp:spPr>
        <a:xfrm>
          <a:off x="321722" y="4229690"/>
          <a:ext cx="584949" cy="5849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DF9D8-74CE-423F-AFA7-0A5A16EA5E7D}">
      <dsp:nvSpPr>
        <dsp:cNvPr id="0" name=""/>
        <dsp:cNvSpPr/>
      </dsp:nvSpPr>
      <dsp:spPr>
        <a:xfrm>
          <a:off x="1228394" y="3990393"/>
          <a:ext cx="7245389" cy="1063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559" tIns="112559" rIns="112559" bIns="11255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/>
            <a:t>Sikre fælles forståelse, sikre viden om </a:t>
          </a:r>
          <a:r>
            <a:rPr lang="da-DK" sz="2200" kern="1200">
              <a:latin typeface="Arial" panose="020B0604020202020204"/>
            </a:rPr>
            <a:t>hinandens</a:t>
          </a:r>
          <a:r>
            <a:rPr lang="da-DK" sz="2200" kern="1200"/>
            <a:t> </a:t>
          </a:r>
          <a:r>
            <a:rPr lang="da-DK" sz="2200" kern="1200">
              <a:latin typeface="Arial" panose="020B0604020202020204"/>
            </a:rPr>
            <a:t>rammer og vilkår </a:t>
          </a:r>
          <a:endParaRPr lang="en-US" sz="2200" kern="1200"/>
        </a:p>
      </dsp:txBody>
      <dsp:txXfrm>
        <a:off x="1228394" y="3990393"/>
        <a:ext cx="7245389" cy="1063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44235-DC14-49BE-914A-E9D30496D141}" type="datetimeFigureOut">
              <a:rPr lang="da-DK" smtClean="0"/>
              <a:t>20-04-2026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CEA8C-7713-4FB0-93EE-6FB9DFF179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8657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“IV </a:t>
            </a:r>
            <a:r>
              <a:rPr lang="en-US" dirty="0" err="1"/>
              <a:t>antibiotikabehandling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hjemmet</a:t>
            </a:r>
            <a:r>
              <a:rPr lang="en-US" dirty="0"/>
              <a:t> er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integreret</a:t>
            </a:r>
            <a:r>
              <a:rPr lang="en-US" dirty="0"/>
              <a:t> del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patientforløb</a:t>
            </a:r>
            <a:r>
              <a:rPr lang="en-US" dirty="0"/>
              <a:t> I </a:t>
            </a:r>
            <a:r>
              <a:rPr lang="en-US" dirty="0" err="1"/>
              <a:t>akutafdelingen</a:t>
            </a:r>
            <a:r>
              <a:rPr lang="en-US" dirty="0"/>
              <a:t>, Kolding </a:t>
            </a:r>
          </a:p>
          <a:p>
            <a:r>
              <a:rPr lang="en-US" dirty="0"/>
              <a:t>Vi sender mange </a:t>
            </a:r>
            <a:r>
              <a:rPr lang="en-US" dirty="0" err="1"/>
              <a:t>hjem</a:t>
            </a:r>
            <a:r>
              <a:rPr lang="en-US" dirty="0"/>
              <a:t> med IV AB </a:t>
            </a:r>
          </a:p>
          <a:p>
            <a:endParaRPr lang="en-US" dirty="0"/>
          </a:p>
          <a:p>
            <a:r>
              <a:rPr lang="en-US" dirty="0"/>
              <a:t>Det giver </a:t>
            </a:r>
            <a:r>
              <a:rPr lang="en-US" dirty="0" err="1"/>
              <a:t>mening</a:t>
            </a:r>
            <a:r>
              <a:rPr lang="en-US" dirty="0"/>
              <a:t> for mange </a:t>
            </a:r>
            <a:r>
              <a:rPr lang="en-US" dirty="0" err="1"/>
              <a:t>patienter</a:t>
            </a:r>
            <a:r>
              <a:rPr lang="en-US" dirty="0"/>
              <a:t> – men det stiller </a:t>
            </a:r>
            <a:r>
              <a:rPr lang="en-US" dirty="0" err="1"/>
              <a:t>samtidig</a:t>
            </a:r>
            <a:r>
              <a:rPr lang="en-US" dirty="0"/>
              <a:t> </a:t>
            </a:r>
            <a:r>
              <a:rPr lang="en-US" dirty="0" err="1"/>
              <a:t>højere</a:t>
            </a:r>
            <a:r>
              <a:rPr lang="en-US" dirty="0"/>
              <a:t> </a:t>
            </a:r>
            <a:r>
              <a:rPr lang="en-US" dirty="0" err="1"/>
              <a:t>krav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sundhedsprofessionelle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For </a:t>
            </a:r>
            <a:r>
              <a:rPr lang="en-US" dirty="0" err="1"/>
              <a:t>når</a:t>
            </a:r>
            <a:r>
              <a:rPr lang="en-US" dirty="0"/>
              <a:t> </a:t>
            </a:r>
            <a:r>
              <a:rPr lang="en-US" dirty="0" err="1"/>
              <a:t>behandlingen</a:t>
            </a:r>
            <a:r>
              <a:rPr lang="en-US" dirty="0"/>
              <a:t> </a:t>
            </a:r>
            <a:r>
              <a:rPr lang="en-US" dirty="0" err="1"/>
              <a:t>flyttes</a:t>
            </a:r>
            <a:r>
              <a:rPr lang="en-US" dirty="0"/>
              <a:t> </a:t>
            </a:r>
            <a:r>
              <a:rPr lang="en-US" dirty="0" err="1"/>
              <a:t>ud</a:t>
            </a:r>
            <a:r>
              <a:rPr lang="en-US" dirty="0"/>
              <a:t>, </a:t>
            </a:r>
            <a:r>
              <a:rPr lang="en-US" dirty="0" err="1"/>
              <a:t>flyttes</a:t>
            </a:r>
            <a:r>
              <a:rPr lang="en-US" dirty="0"/>
              <a:t> </a:t>
            </a:r>
            <a:r>
              <a:rPr lang="en-US" dirty="0" err="1"/>
              <a:t>ansvaret</a:t>
            </a:r>
            <a:r>
              <a:rPr lang="en-US" dirty="0"/>
              <a:t> for observation, </a:t>
            </a:r>
            <a:r>
              <a:rPr lang="en-US" dirty="0" err="1"/>
              <a:t>vurdering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handling </a:t>
            </a:r>
            <a:r>
              <a:rPr lang="en-US" dirty="0" err="1"/>
              <a:t>også</a:t>
            </a:r>
            <a:r>
              <a:rPr lang="en-US" dirty="0"/>
              <a:t>.”</a:t>
            </a:r>
          </a:p>
          <a:p>
            <a:endParaRPr lang="en-US" dirty="0"/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CEA8C-7713-4FB0-93EE-6FB9DFF179E7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7634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CEA8C-7713-4FB0-93EE-6FB9DFF179E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6881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gennem</a:t>
            </a:r>
            <a:r>
              <a:rPr lang="en-US" dirty="0"/>
              <a:t> </a:t>
            </a:r>
            <a:r>
              <a:rPr lang="en-US" dirty="0" err="1"/>
              <a:t>stor</a:t>
            </a:r>
            <a:r>
              <a:rPr lang="en-US" dirty="0"/>
              <a:t> workshop </a:t>
            </a:r>
            <a:r>
              <a:rPr lang="en-US" dirty="0" err="1"/>
              <a:t>styret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kvalietetsafelinegn</a:t>
            </a:r>
            <a:r>
              <a:rPr lang="en-US" dirty="0"/>
              <a:t>, 5 hele </a:t>
            </a:r>
            <a:r>
              <a:rPr lang="en-US" dirty="0" err="1"/>
              <a:t>dage</a:t>
            </a:r>
            <a:r>
              <a:rPr lang="en-US" dirty="0"/>
              <a:t> </a:t>
            </a:r>
            <a:r>
              <a:rPr lang="en-US" dirty="0" err="1"/>
              <a:t>inkl</a:t>
            </a:r>
            <a:r>
              <a:rPr lang="en-US" dirty="0"/>
              <a:t> </a:t>
            </a:r>
            <a:r>
              <a:rPr lang="en-US" dirty="0" err="1"/>
              <a:t>testdag</a:t>
            </a:r>
            <a:r>
              <a:rPr lang="en-US" dirty="0"/>
              <a:t> </a:t>
            </a:r>
            <a:r>
              <a:rPr lang="en-US" dirty="0" err="1"/>
              <a:t>blev</a:t>
            </a:r>
            <a:r>
              <a:rPr lang="en-US" dirty="0"/>
              <a:t> </a:t>
            </a:r>
            <a:r>
              <a:rPr lang="en-US" dirty="0" err="1"/>
              <a:t>afholdt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“Vi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især</a:t>
            </a:r>
            <a:r>
              <a:rPr lang="en-US" dirty="0"/>
              <a:t> </a:t>
            </a:r>
            <a:r>
              <a:rPr lang="en-US" dirty="0" err="1"/>
              <a:t>udfordringer</a:t>
            </a:r>
            <a:r>
              <a:rPr lang="en-US" dirty="0"/>
              <a:t>, </a:t>
            </a:r>
            <a:r>
              <a:rPr lang="en-US" dirty="0" err="1"/>
              <a:t>når</a:t>
            </a:r>
            <a:r>
              <a:rPr lang="en-US" dirty="0"/>
              <a:t>: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 dirty="0"/>
              <a:t>Information er </a:t>
            </a:r>
            <a:r>
              <a:rPr lang="en-US" dirty="0" err="1"/>
              <a:t>mangelfuld</a:t>
            </a:r>
            <a:r>
              <a:rPr lang="en-US" dirty="0"/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Ansvar er </a:t>
            </a:r>
            <a:r>
              <a:rPr lang="en-US" dirty="0" err="1"/>
              <a:t>uklart</a:t>
            </a:r>
            <a:r>
              <a:rPr lang="en-US" dirty="0"/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 dirty="0" err="1"/>
              <a:t>Kompetenceniveauet</a:t>
            </a:r>
            <a:r>
              <a:rPr lang="en-US" dirty="0"/>
              <a:t> </a:t>
            </a:r>
            <a:r>
              <a:rPr lang="en-US" dirty="0" err="1"/>
              <a:t>varierer</a:t>
            </a:r>
            <a:r>
              <a:rPr lang="en-US" dirty="0"/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 dirty="0" err="1"/>
              <a:t>Adgang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sparring er </a:t>
            </a:r>
            <a:r>
              <a:rPr lang="en-US" dirty="0" err="1"/>
              <a:t>begrænset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CEA8C-7713-4FB0-93EE-6FB9DFF179E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6390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“For at IV-</a:t>
            </a:r>
            <a:r>
              <a:rPr lang="en-US" dirty="0" err="1"/>
              <a:t>behandling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hjemmet</a:t>
            </a:r>
            <a:r>
              <a:rPr lang="en-US" dirty="0"/>
              <a:t> er </a:t>
            </a:r>
            <a:r>
              <a:rPr lang="en-US" dirty="0" err="1"/>
              <a:t>forsvarlig</a:t>
            </a:r>
            <a:r>
              <a:rPr lang="en-US" dirty="0"/>
              <a:t>, </a:t>
            </a:r>
            <a:r>
              <a:rPr lang="en-US" dirty="0" err="1"/>
              <a:t>kræver</a:t>
            </a:r>
            <a:r>
              <a:rPr lang="en-US" dirty="0"/>
              <a:t> det </a:t>
            </a:r>
            <a:r>
              <a:rPr lang="en-US" dirty="0" err="1"/>
              <a:t>flere</a:t>
            </a:r>
            <a:r>
              <a:rPr lang="en-US" dirty="0"/>
              <a:t> centrale </a:t>
            </a:r>
            <a:r>
              <a:rPr lang="en-US" dirty="0" err="1"/>
              <a:t>forudsætninger</a:t>
            </a:r>
            <a:r>
              <a:rPr lang="en-US" dirty="0"/>
              <a:t>:</a:t>
            </a:r>
            <a:endParaRPr lang="en-US" dirty="0" err="1">
              <a:solidFill>
                <a:srgbClr val="444444"/>
              </a:solidFill>
            </a:endParaRPr>
          </a:p>
          <a:p>
            <a:endParaRPr lang="en-US" dirty="0"/>
          </a:p>
          <a:p>
            <a:r>
              <a:rPr lang="en-US" b="1" dirty="0" err="1"/>
              <a:t>Kliniske</a:t>
            </a:r>
            <a:r>
              <a:rPr lang="en-US" b="1" dirty="0"/>
              <a:t> </a:t>
            </a:r>
            <a:r>
              <a:rPr lang="en-US" b="1" dirty="0" err="1"/>
              <a:t>vurderingskompetencer</a:t>
            </a:r>
            <a:endParaRPr lang="en-US" dirty="0" err="1"/>
          </a:p>
          <a:p>
            <a:pPr marL="171450" indent="-171450">
              <a:buAutoNum type="arabicPeriod"/>
            </a:pPr>
            <a:r>
              <a:rPr lang="en-US" dirty="0" err="1"/>
              <a:t>Opsporing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forværring</a:t>
            </a:r>
            <a:r>
              <a:rPr lang="en-US" dirty="0"/>
              <a:t> (</a:t>
            </a:r>
            <a:r>
              <a:rPr lang="en-US" dirty="0" err="1"/>
              <a:t>fx</a:t>
            </a:r>
            <a:r>
              <a:rPr lang="en-US" dirty="0"/>
              <a:t> delirium, </a:t>
            </a:r>
            <a:r>
              <a:rPr lang="en-US" dirty="0" err="1"/>
              <a:t>infektion</a:t>
            </a:r>
            <a:r>
              <a:rPr lang="en-US" dirty="0"/>
              <a:t>, </a:t>
            </a:r>
            <a:r>
              <a:rPr lang="en-US" dirty="0" err="1"/>
              <a:t>almen</a:t>
            </a:r>
            <a:r>
              <a:rPr lang="en-US" dirty="0"/>
              <a:t> </a:t>
            </a:r>
            <a:r>
              <a:rPr lang="en-US" dirty="0" err="1"/>
              <a:t>tilstand</a:t>
            </a:r>
            <a:r>
              <a:rPr lang="en-US" dirty="0"/>
              <a:t>) </a:t>
            </a:r>
          </a:p>
          <a:p>
            <a:pPr marL="171450" indent="-171450">
              <a:buAutoNum type="arabicPeriod"/>
            </a:pPr>
            <a:r>
              <a:rPr lang="en-US" dirty="0" err="1"/>
              <a:t>Skelne</a:t>
            </a:r>
            <a:r>
              <a:rPr lang="en-US" dirty="0"/>
              <a:t> </a:t>
            </a:r>
            <a:r>
              <a:rPr lang="en-US" dirty="0" err="1"/>
              <a:t>mellem</a:t>
            </a:r>
            <a:r>
              <a:rPr lang="en-US" dirty="0"/>
              <a:t> </a:t>
            </a:r>
            <a:r>
              <a:rPr lang="en-US" dirty="0" err="1"/>
              <a:t>forventelig</a:t>
            </a:r>
            <a:r>
              <a:rPr lang="en-US" dirty="0"/>
              <a:t> </a:t>
            </a:r>
            <a:r>
              <a:rPr lang="en-US" dirty="0" err="1"/>
              <a:t>udvikling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afvigelse</a:t>
            </a:r>
            <a:r>
              <a:rPr lang="en-US" dirty="0"/>
              <a:t> </a:t>
            </a:r>
          </a:p>
          <a:p>
            <a:pPr marL="171450" indent="-171450">
              <a:buAutoNum type="arabicPeriod"/>
            </a:pPr>
            <a:r>
              <a:rPr lang="en-US" dirty="0" err="1"/>
              <a:t>Reagere</a:t>
            </a:r>
            <a:r>
              <a:rPr lang="en-US" dirty="0"/>
              <a:t> </a:t>
            </a:r>
            <a:r>
              <a:rPr lang="en-US" dirty="0" err="1"/>
              <a:t>rettidigt</a:t>
            </a:r>
            <a:r>
              <a:rPr lang="en-US" dirty="0"/>
              <a:t> </a:t>
            </a:r>
          </a:p>
          <a:p>
            <a:pPr marL="171450" indent="-171450">
              <a:buAutoNum type="arabicPeriod"/>
            </a:pPr>
            <a:r>
              <a:rPr lang="da-DK"/>
              <a:t>At sikre klar behandlingsplan fra sygehusets side – netop at at det kommunale reagerer rettidigt </a:t>
            </a:r>
            <a:endParaRPr lang="en-US" dirty="0"/>
          </a:p>
          <a:p>
            <a:pPr marL="171450" indent="-171450">
              <a:buAutoNum type="arabicPeriod"/>
            </a:pPr>
            <a:r>
              <a:rPr lang="da-DK"/>
              <a:t>Tydelig ansvar placering af behandlingsansvar</a:t>
            </a:r>
            <a:endParaRPr lang="da-DK" dirty="0"/>
          </a:p>
          <a:p>
            <a:r>
              <a:rPr lang="en-US" dirty="0"/>
              <a:t>👉 Det er </a:t>
            </a:r>
            <a:r>
              <a:rPr lang="en-US" dirty="0" err="1"/>
              <a:t>ofte</a:t>
            </a:r>
            <a:r>
              <a:rPr lang="en-US" dirty="0"/>
              <a:t> her, </a:t>
            </a:r>
            <a:r>
              <a:rPr lang="en-US" dirty="0" err="1"/>
              <a:t>patientsikkerheden</a:t>
            </a:r>
            <a:r>
              <a:rPr lang="en-US" dirty="0"/>
              <a:t> </a:t>
            </a:r>
            <a:r>
              <a:rPr lang="en-US" dirty="0" err="1"/>
              <a:t>afgøres</a:t>
            </a:r>
          </a:p>
          <a:p>
            <a:endParaRPr lang="en-US" dirty="0"/>
          </a:p>
          <a:p>
            <a:r>
              <a:rPr lang="en-US" b="1" dirty="0" err="1"/>
              <a:t>Tekniske</a:t>
            </a:r>
            <a:r>
              <a:rPr lang="en-US" b="1" dirty="0"/>
              <a:t> </a:t>
            </a:r>
            <a:r>
              <a:rPr lang="en-US" b="1" dirty="0" err="1"/>
              <a:t>kompetencer</a:t>
            </a:r>
            <a:endParaRPr lang="en-US" dirty="0" err="1"/>
          </a:p>
          <a:p>
            <a:pPr marL="171450" indent="-171450">
              <a:buAutoNum type="arabicPeriod"/>
            </a:pPr>
            <a:r>
              <a:rPr lang="en-US" dirty="0" err="1"/>
              <a:t>Håndtering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venflon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IV </a:t>
            </a:r>
            <a:r>
              <a:rPr lang="en-US" dirty="0" err="1"/>
              <a:t>medicin</a:t>
            </a:r>
            <a:r>
              <a:rPr lang="en-US" dirty="0"/>
              <a:t> </a:t>
            </a:r>
          </a:p>
          <a:p>
            <a:pPr marL="171450" indent="-171450">
              <a:buAutoNum type="arabicPeriod"/>
            </a:pPr>
            <a:r>
              <a:rPr lang="en-US" dirty="0"/>
              <a:t>Observation for </a:t>
            </a:r>
            <a:r>
              <a:rPr lang="en-US" dirty="0" err="1"/>
              <a:t>komplikationer</a:t>
            </a:r>
            <a:r>
              <a:rPr lang="en-US" dirty="0"/>
              <a:t> </a:t>
            </a:r>
          </a:p>
          <a:p>
            <a:pPr marL="171450" indent="-171450">
              <a:buAutoNum type="arabicPeriod"/>
            </a:pPr>
            <a:r>
              <a:rPr lang="en-US" dirty="0" err="1"/>
              <a:t>Korrekt</a:t>
            </a:r>
            <a:r>
              <a:rPr lang="en-US" dirty="0"/>
              <a:t> administration </a:t>
            </a:r>
          </a:p>
          <a:p>
            <a:r>
              <a:rPr lang="en-US" dirty="0"/>
              <a:t>👉 Det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rutine</a:t>
            </a:r>
            <a:r>
              <a:rPr lang="en-US" dirty="0"/>
              <a:t> –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noget</a:t>
            </a:r>
            <a:r>
              <a:rPr lang="en-US" dirty="0"/>
              <a:t>, man er </a:t>
            </a:r>
            <a:r>
              <a:rPr lang="en-US" dirty="0" err="1"/>
              <a:t>usikker</a:t>
            </a:r>
            <a:r>
              <a:rPr lang="en-US" dirty="0"/>
              <a:t> </a:t>
            </a:r>
            <a:r>
              <a:rPr lang="en-US" dirty="0" err="1"/>
              <a:t>på</a:t>
            </a:r>
          </a:p>
          <a:p>
            <a:endParaRPr lang="en-US" dirty="0"/>
          </a:p>
          <a:p>
            <a:r>
              <a:rPr lang="en-US" b="1" dirty="0" err="1"/>
              <a:t>Beslutnings</a:t>
            </a:r>
            <a:r>
              <a:rPr lang="en-US" b="1" dirty="0"/>
              <a:t>- </a:t>
            </a:r>
            <a:r>
              <a:rPr lang="en-US" b="1" dirty="0" err="1"/>
              <a:t>og</a:t>
            </a:r>
            <a:r>
              <a:rPr lang="en-US" b="1" dirty="0"/>
              <a:t> </a:t>
            </a:r>
            <a:r>
              <a:rPr lang="en-US" b="1" dirty="0" err="1"/>
              <a:t>handlekompetencer</a:t>
            </a:r>
            <a:endParaRPr lang="en-US" dirty="0" err="1"/>
          </a:p>
          <a:p>
            <a:pPr marL="171450" indent="-171450">
              <a:buAutoNum type="arabicPeriod"/>
            </a:pPr>
            <a:r>
              <a:rPr lang="en-US" dirty="0" err="1"/>
              <a:t>Hvornår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der </a:t>
            </a:r>
            <a:r>
              <a:rPr lang="en-US" dirty="0" err="1"/>
              <a:t>reageres</a:t>
            </a:r>
            <a:r>
              <a:rPr lang="en-US" dirty="0"/>
              <a:t>? </a:t>
            </a:r>
          </a:p>
          <a:p>
            <a:pPr marL="171450" indent="-171450">
              <a:buAutoNum type="arabicPeriod"/>
            </a:pPr>
            <a:r>
              <a:rPr lang="en-US" dirty="0" err="1"/>
              <a:t>Hvornår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behandlingen</a:t>
            </a:r>
            <a:r>
              <a:rPr lang="en-US" dirty="0"/>
              <a:t> </a:t>
            </a:r>
            <a:r>
              <a:rPr lang="en-US" dirty="0" err="1"/>
              <a:t>revurderes</a:t>
            </a:r>
            <a:r>
              <a:rPr lang="en-US" dirty="0"/>
              <a:t>? </a:t>
            </a:r>
          </a:p>
          <a:p>
            <a:pPr marL="171450" indent="-171450">
              <a:buAutoNum type="arabicPeriod"/>
            </a:pPr>
            <a:r>
              <a:rPr lang="en-US" dirty="0" err="1"/>
              <a:t>Hvem</a:t>
            </a:r>
            <a:r>
              <a:rPr lang="en-US" dirty="0"/>
              <a:t> </a:t>
            </a:r>
            <a:r>
              <a:rPr lang="en-US" dirty="0" err="1"/>
              <a:t>kontaktes</a:t>
            </a:r>
            <a:r>
              <a:rPr lang="en-US" dirty="0"/>
              <a:t> –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hvordan</a:t>
            </a:r>
            <a:r>
              <a:rPr lang="en-US" dirty="0"/>
              <a:t>? </a:t>
            </a:r>
          </a:p>
          <a:p>
            <a:r>
              <a:rPr lang="en-US" dirty="0"/>
              <a:t>👉 Det </a:t>
            </a:r>
            <a:r>
              <a:rPr lang="en-US" dirty="0" err="1"/>
              <a:t>kræver</a:t>
            </a:r>
            <a:r>
              <a:rPr lang="en-US" dirty="0"/>
              <a:t> </a:t>
            </a:r>
            <a:r>
              <a:rPr lang="en-US" dirty="0" err="1"/>
              <a:t>klare</a:t>
            </a:r>
            <a:r>
              <a:rPr lang="en-US" dirty="0"/>
              <a:t> rammer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tryghed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rollen</a:t>
            </a:r>
            <a:endParaRPr lang="en-US" dirty="0"/>
          </a:p>
          <a:p>
            <a:endParaRPr lang="en-US" dirty="0"/>
          </a:p>
          <a:p>
            <a:r>
              <a:rPr lang="en-US" b="1" dirty="0" err="1"/>
              <a:t>Kommunikationskompetencer</a:t>
            </a:r>
            <a:endParaRPr lang="en-US" dirty="0" err="1"/>
          </a:p>
          <a:p>
            <a:r>
              <a:rPr lang="en-US"/>
              <a:t>Det handler om:</a:t>
            </a:r>
          </a:p>
          <a:p>
            <a:pPr marL="171450" indent="-171450">
              <a:buAutoNum type="arabicPeriod"/>
            </a:pPr>
            <a:r>
              <a:rPr lang="en-US" b="1" dirty="0" err="1"/>
              <a:t>Tydelig</a:t>
            </a:r>
            <a:r>
              <a:rPr lang="en-US" b="1" dirty="0"/>
              <a:t> </a:t>
            </a:r>
            <a:r>
              <a:rPr lang="en-US" b="1" dirty="0" err="1"/>
              <a:t>formidling</a:t>
            </a:r>
            <a:r>
              <a:rPr lang="en-US" b="1" dirty="0"/>
              <a:t> </a:t>
            </a:r>
            <a:r>
              <a:rPr lang="en-US" b="1" dirty="0" err="1"/>
              <a:t>til</a:t>
            </a:r>
            <a:r>
              <a:rPr lang="en-US" b="1" dirty="0"/>
              <a:t> </a:t>
            </a:r>
            <a:r>
              <a:rPr lang="en-US" b="1" dirty="0" err="1"/>
              <a:t>patienten</a:t>
            </a:r>
            <a:r>
              <a:rPr lang="en-US" b="1" dirty="0"/>
              <a:t>/</a:t>
            </a:r>
            <a:r>
              <a:rPr lang="en-US" b="1" dirty="0" err="1"/>
              <a:t>borgeren</a:t>
            </a:r>
            <a:br>
              <a:rPr lang="en-US" b="1" dirty="0">
                <a:cs typeface="+mn-lt"/>
              </a:rPr>
            </a:br>
            <a:r>
              <a:rPr lang="en-US" b="1" dirty="0"/>
              <a:t> → Kan </a:t>
            </a:r>
            <a:r>
              <a:rPr lang="en-US" b="1" dirty="0" err="1"/>
              <a:t>patienten</a:t>
            </a:r>
            <a:r>
              <a:rPr lang="en-US" b="1" dirty="0"/>
              <a:t> </a:t>
            </a:r>
            <a:r>
              <a:rPr lang="en-US" b="1" dirty="0" err="1"/>
              <a:t>forstå</a:t>
            </a:r>
            <a:r>
              <a:rPr lang="en-US" b="1" dirty="0"/>
              <a:t>, </a:t>
            </a:r>
            <a:r>
              <a:rPr lang="en-US" b="1" dirty="0" err="1"/>
              <a:t>hvad</a:t>
            </a:r>
            <a:r>
              <a:rPr lang="en-US" b="1" dirty="0"/>
              <a:t> der </a:t>
            </a:r>
            <a:r>
              <a:rPr lang="en-US" b="1" dirty="0" err="1"/>
              <a:t>skal</a:t>
            </a:r>
            <a:r>
              <a:rPr lang="en-US" b="1" dirty="0"/>
              <a:t> </a:t>
            </a:r>
            <a:r>
              <a:rPr lang="en-US" b="1" dirty="0" err="1"/>
              <a:t>ske</a:t>
            </a:r>
            <a:r>
              <a:rPr lang="en-US" b="1" dirty="0"/>
              <a:t> – </a:t>
            </a:r>
            <a:r>
              <a:rPr lang="en-US" b="1" dirty="0" err="1"/>
              <a:t>og</a:t>
            </a:r>
            <a:r>
              <a:rPr lang="en-US" b="1" dirty="0"/>
              <a:t> </a:t>
            </a:r>
            <a:r>
              <a:rPr lang="en-US" b="1" dirty="0" err="1"/>
              <a:t>hvorfor</a:t>
            </a:r>
            <a:r>
              <a:rPr lang="en-US" b="1" dirty="0"/>
              <a:t>? </a:t>
            </a:r>
            <a:endParaRPr lang="en-US"/>
          </a:p>
          <a:p>
            <a:pPr marL="171450" indent="-171450">
              <a:buAutoNum type="arabicPeriod"/>
            </a:pPr>
            <a:r>
              <a:rPr lang="en-US" b="1" dirty="0" err="1"/>
              <a:t>Sikre</a:t>
            </a:r>
            <a:r>
              <a:rPr lang="en-US" b="1" dirty="0"/>
              <a:t> </a:t>
            </a:r>
            <a:r>
              <a:rPr lang="en-US" b="1" dirty="0" err="1"/>
              <a:t>forståelse</a:t>
            </a:r>
            <a:br>
              <a:rPr lang="en-US" b="1" dirty="0">
                <a:cs typeface="+mn-lt"/>
              </a:rPr>
            </a:br>
            <a:r>
              <a:rPr lang="en-US" b="1" dirty="0"/>
              <a:t> → Ikke </a:t>
            </a:r>
            <a:r>
              <a:rPr lang="en-US" b="1" dirty="0" err="1"/>
              <a:t>kun</a:t>
            </a:r>
            <a:r>
              <a:rPr lang="en-US" b="1" dirty="0"/>
              <a:t> </a:t>
            </a:r>
            <a:r>
              <a:rPr lang="en-US" b="1" dirty="0" err="1"/>
              <a:t>informere</a:t>
            </a:r>
            <a:r>
              <a:rPr lang="en-US" b="1" dirty="0"/>
              <a:t>, men </a:t>
            </a:r>
            <a:r>
              <a:rPr lang="en-US" b="1" dirty="0" err="1"/>
              <a:t>også</a:t>
            </a:r>
            <a:r>
              <a:rPr lang="en-US" b="1" dirty="0"/>
              <a:t> </a:t>
            </a:r>
            <a:r>
              <a:rPr lang="en-US" b="1" dirty="0" err="1"/>
              <a:t>tjekke</a:t>
            </a:r>
            <a:r>
              <a:rPr lang="en-US" b="1" dirty="0"/>
              <a:t>: </a:t>
            </a:r>
            <a:r>
              <a:rPr lang="en-US" i="1" dirty="0" err="1"/>
              <a:t>har</a:t>
            </a:r>
            <a:r>
              <a:rPr lang="en-US" i="1" dirty="0"/>
              <a:t> </a:t>
            </a:r>
            <a:r>
              <a:rPr lang="en-US" i="1" dirty="0" err="1"/>
              <a:t>patienten</a:t>
            </a:r>
            <a:r>
              <a:rPr lang="en-US" i="1" dirty="0"/>
              <a:t> </a:t>
            </a:r>
            <a:r>
              <a:rPr lang="en-US" i="1" dirty="0" err="1"/>
              <a:t>forstået</a:t>
            </a:r>
            <a:r>
              <a:rPr lang="en-US" i="1" dirty="0"/>
              <a:t> det?</a:t>
            </a:r>
            <a:r>
              <a:rPr lang="en-US" dirty="0"/>
              <a:t> </a:t>
            </a:r>
          </a:p>
          <a:p>
            <a:pPr marL="171450" indent="-171450">
              <a:buAutoNum type="arabicPeriod"/>
            </a:pPr>
            <a:r>
              <a:rPr lang="en-US" b="1" dirty="0" err="1"/>
              <a:t>Præcis</a:t>
            </a:r>
            <a:r>
              <a:rPr lang="en-US" b="1" dirty="0"/>
              <a:t> </a:t>
            </a:r>
            <a:r>
              <a:rPr lang="en-US" b="1" dirty="0" err="1"/>
              <a:t>dokumentation</a:t>
            </a:r>
            <a:br>
              <a:rPr lang="en-US" b="1" dirty="0">
                <a:cs typeface="+mn-lt"/>
              </a:rPr>
            </a:br>
            <a:r>
              <a:rPr lang="en-US" b="1" dirty="0"/>
              <a:t> → Det, vi ser </a:t>
            </a:r>
            <a:r>
              <a:rPr lang="en-US" b="1" dirty="0" err="1"/>
              <a:t>og</a:t>
            </a:r>
            <a:r>
              <a:rPr lang="en-US" b="1" dirty="0"/>
              <a:t> </a:t>
            </a:r>
            <a:r>
              <a:rPr lang="en-US" b="1" dirty="0" err="1"/>
              <a:t>vurderer</a:t>
            </a:r>
            <a:r>
              <a:rPr lang="en-US" b="1" dirty="0"/>
              <a:t>, </a:t>
            </a:r>
            <a:r>
              <a:rPr lang="en-US" b="1" dirty="0" err="1"/>
              <a:t>skal</a:t>
            </a:r>
            <a:r>
              <a:rPr lang="en-US" b="1" dirty="0"/>
              <a:t> </a:t>
            </a:r>
            <a:r>
              <a:rPr lang="en-US" b="1" dirty="0" err="1"/>
              <a:t>dokumenteres</a:t>
            </a:r>
            <a:r>
              <a:rPr lang="en-US" b="1" dirty="0"/>
              <a:t> </a:t>
            </a:r>
            <a:r>
              <a:rPr lang="en-US" b="1" dirty="0" err="1"/>
              <a:t>klart</a:t>
            </a:r>
            <a:r>
              <a:rPr lang="en-US" b="1" dirty="0"/>
              <a:t> </a:t>
            </a:r>
            <a:r>
              <a:rPr lang="en-US" b="1" dirty="0" err="1"/>
              <a:t>og</a:t>
            </a:r>
            <a:r>
              <a:rPr lang="en-US" b="1" dirty="0"/>
              <a:t> </a:t>
            </a:r>
            <a:r>
              <a:rPr lang="en-US" b="1" dirty="0" err="1"/>
              <a:t>anvendeligt</a:t>
            </a:r>
            <a:r>
              <a:rPr lang="en-US" b="1" dirty="0"/>
              <a:t> </a:t>
            </a:r>
            <a:endParaRPr lang="en-US"/>
          </a:p>
          <a:p>
            <a:pPr marL="171450" indent="-171450">
              <a:buAutoNum type="arabicPeriod"/>
            </a:pPr>
            <a:r>
              <a:rPr lang="en-US" b="1" dirty="0" err="1"/>
              <a:t>Tydelig</a:t>
            </a:r>
            <a:r>
              <a:rPr lang="en-US" b="1" dirty="0"/>
              <a:t> </a:t>
            </a:r>
            <a:r>
              <a:rPr lang="en-US" b="1" dirty="0" err="1"/>
              <a:t>videregivelse</a:t>
            </a:r>
            <a:r>
              <a:rPr lang="en-US" b="1" dirty="0"/>
              <a:t> </a:t>
            </a:r>
            <a:r>
              <a:rPr lang="en-US" b="1" dirty="0" err="1"/>
              <a:t>af</a:t>
            </a:r>
            <a:r>
              <a:rPr lang="en-US" b="1" dirty="0"/>
              <a:t> information</a:t>
            </a:r>
            <a:br>
              <a:rPr lang="en-US" b="1" dirty="0">
                <a:cs typeface="+mn-lt"/>
              </a:rPr>
            </a:br>
            <a:r>
              <a:rPr lang="en-US" b="1" dirty="0"/>
              <a:t> → Den </a:t>
            </a:r>
            <a:r>
              <a:rPr lang="en-US" b="1" dirty="0" err="1"/>
              <a:t>næste</a:t>
            </a:r>
            <a:r>
              <a:rPr lang="en-US" b="1" dirty="0"/>
              <a:t>, der </a:t>
            </a:r>
            <a:r>
              <a:rPr lang="en-US" b="1" dirty="0" err="1"/>
              <a:t>overtager</a:t>
            </a:r>
            <a:r>
              <a:rPr lang="en-US" b="1" dirty="0"/>
              <a:t>, </a:t>
            </a:r>
            <a:r>
              <a:rPr lang="en-US" b="1" dirty="0" err="1"/>
              <a:t>skal</a:t>
            </a:r>
            <a:r>
              <a:rPr lang="en-US" b="1" dirty="0"/>
              <a:t> </a:t>
            </a:r>
            <a:r>
              <a:rPr lang="en-US" b="1" dirty="0" err="1"/>
              <a:t>kunne</a:t>
            </a:r>
            <a:r>
              <a:rPr lang="en-US" b="1" dirty="0"/>
              <a:t> handle </a:t>
            </a:r>
            <a:r>
              <a:rPr lang="en-US" b="1" dirty="0" err="1"/>
              <a:t>på</a:t>
            </a:r>
            <a:r>
              <a:rPr lang="en-US" b="1" dirty="0"/>
              <a:t> det </a:t>
            </a:r>
            <a:endParaRPr lang="en-US" dirty="0"/>
          </a:p>
          <a:p>
            <a:pPr marL="171450" indent="-171450">
              <a:buAutoNum type="arabicPeriod"/>
            </a:pPr>
            <a:endParaRPr lang="en-US" b="1" dirty="0"/>
          </a:p>
          <a:p>
            <a:r>
              <a:rPr lang="en-US" dirty="0"/>
              <a:t>👉 Kommunikation er det, der binder </a:t>
            </a:r>
            <a:r>
              <a:rPr lang="en-US" dirty="0" err="1"/>
              <a:t>forløbet</a:t>
            </a:r>
            <a:r>
              <a:rPr lang="en-US" dirty="0"/>
              <a:t> </a:t>
            </a:r>
            <a:r>
              <a:rPr lang="en-US" dirty="0" err="1"/>
              <a:t>sammen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tværs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sektorer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Hvis</a:t>
            </a:r>
            <a:r>
              <a:rPr lang="en-US" dirty="0"/>
              <a:t> den </a:t>
            </a:r>
            <a:r>
              <a:rPr lang="en-US" dirty="0" err="1"/>
              <a:t>svigter</a:t>
            </a:r>
            <a:r>
              <a:rPr lang="en-US" dirty="0"/>
              <a:t>, </a:t>
            </a:r>
            <a:r>
              <a:rPr lang="en-US" dirty="0" err="1"/>
              <a:t>gør</a:t>
            </a:r>
            <a:r>
              <a:rPr lang="en-US" dirty="0"/>
              <a:t> </a:t>
            </a:r>
            <a:r>
              <a:rPr lang="en-US" dirty="0" err="1"/>
              <a:t>samarbejdet</a:t>
            </a:r>
            <a:r>
              <a:rPr lang="en-US" dirty="0"/>
              <a:t> det </a:t>
            </a:r>
            <a:r>
              <a:rPr lang="en-US" dirty="0" err="1"/>
              <a:t>også</a:t>
            </a:r>
            <a:r>
              <a:rPr lang="en-US" dirty="0"/>
              <a:t> –</a:t>
            </a:r>
            <a:br>
              <a:rPr lang="en-US" dirty="0">
                <a:cs typeface="+mn-lt"/>
              </a:rPr>
            </a:b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risikerer</a:t>
            </a:r>
            <a:r>
              <a:rPr lang="en-US" dirty="0"/>
              <a:t> vi, at </a:t>
            </a:r>
            <a:r>
              <a:rPr lang="en-US" dirty="0" err="1"/>
              <a:t>vigtig</a:t>
            </a:r>
            <a:r>
              <a:rPr lang="en-US" dirty="0"/>
              <a:t> </a:t>
            </a:r>
            <a:r>
              <a:rPr lang="en-US" dirty="0" err="1"/>
              <a:t>viden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</a:t>
            </a:r>
            <a:r>
              <a:rPr lang="en-US" dirty="0" err="1"/>
              <a:t>tabt</a:t>
            </a:r>
            <a:r>
              <a:rPr lang="en-US" dirty="0"/>
              <a:t> </a:t>
            </a:r>
            <a:r>
              <a:rPr lang="en-US" dirty="0" err="1"/>
              <a:t>undervejs</a:t>
            </a:r>
            <a:r>
              <a:rPr lang="en-US" dirty="0"/>
              <a:t>.”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CEA8C-7713-4FB0-93EE-6FB9DFF179E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6832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Kompetencer</a:t>
            </a:r>
            <a:r>
              <a:rPr lang="en-US" dirty="0"/>
              <a:t> </a:t>
            </a:r>
            <a:r>
              <a:rPr lang="en-US" dirty="0" err="1"/>
              <a:t>står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alene</a:t>
            </a:r>
            <a:r>
              <a:rPr lang="en-US" dirty="0"/>
              <a:t> – de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understøttes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systemet</a:t>
            </a:r>
            <a:r>
              <a:rPr lang="en-US" dirty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b="1" dirty="0" err="1"/>
              <a:t>Fælles</a:t>
            </a:r>
            <a:r>
              <a:rPr lang="en-US" b="1" dirty="0"/>
              <a:t> </a:t>
            </a:r>
            <a:r>
              <a:rPr lang="en-US" b="1" dirty="0" err="1"/>
              <a:t>instrukser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tværs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sektorer</a:t>
            </a:r>
            <a:r>
              <a:rPr lang="en-US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err="1"/>
              <a:t>Tydelig</a:t>
            </a:r>
            <a:r>
              <a:rPr lang="en-US" b="1" dirty="0"/>
              <a:t> </a:t>
            </a:r>
            <a:r>
              <a:rPr lang="en-US" b="1" dirty="0" err="1"/>
              <a:t>overlevering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sygehus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kommune</a:t>
            </a:r>
            <a:r>
              <a:rPr lang="en-US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Klar </a:t>
            </a:r>
            <a:r>
              <a:rPr lang="en-US" b="1" dirty="0" err="1"/>
              <a:t>placering</a:t>
            </a:r>
            <a:r>
              <a:rPr lang="en-US" b="1" dirty="0"/>
              <a:t> </a:t>
            </a:r>
            <a:r>
              <a:rPr lang="en-US" b="1" dirty="0" err="1"/>
              <a:t>af</a:t>
            </a:r>
            <a:r>
              <a:rPr lang="en-US" b="1" dirty="0"/>
              <a:t> </a:t>
            </a:r>
            <a:r>
              <a:rPr lang="en-US" b="1" dirty="0" err="1"/>
              <a:t>behandlingsansvar</a:t>
            </a:r>
            <a:r>
              <a:rPr lang="en-US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err="1"/>
              <a:t>Direkte</a:t>
            </a:r>
            <a:r>
              <a:rPr lang="en-US" b="1" dirty="0"/>
              <a:t> </a:t>
            </a:r>
            <a:r>
              <a:rPr lang="en-US" b="1" dirty="0" err="1"/>
              <a:t>kontaktmulighed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tvivl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forværring</a:t>
            </a:r>
            <a:endParaRPr lang="en-US" dirty="0"/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 dirty="0"/>
              <a:t>Og der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fælles</a:t>
            </a:r>
            <a:r>
              <a:rPr lang="en-US" dirty="0"/>
              <a:t> </a:t>
            </a:r>
            <a:r>
              <a:rPr lang="en-US" dirty="0" err="1"/>
              <a:t>forståelse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opgaven</a:t>
            </a:r>
            <a:r>
              <a:rPr lang="en-US" dirty="0"/>
              <a:t> –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begge</a:t>
            </a:r>
            <a:r>
              <a:rPr lang="en-US" dirty="0"/>
              <a:t> sider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sektoren</a:t>
            </a:r>
            <a:r>
              <a:rPr lang="en-US" dirty="0"/>
              <a:t>.”</a:t>
            </a:r>
          </a:p>
          <a:p>
            <a:endParaRPr lang="en-US" dirty="0"/>
          </a:p>
          <a:p>
            <a:r>
              <a:rPr lang="en-US" dirty="0" err="1"/>
              <a:t>Pårørende</a:t>
            </a:r>
            <a:r>
              <a:rPr lang="en-US" dirty="0"/>
              <a:t> / </a:t>
            </a:r>
            <a:r>
              <a:rPr lang="en-US" dirty="0" err="1"/>
              <a:t>hjemmeplejen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CEA8C-7713-4FB0-93EE-6FB9DFF179E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59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B3CC38AF-9A4F-9040-8640-66E63F26BE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4" y="-3433"/>
            <a:ext cx="9215999" cy="6911999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EFC88A73-31C9-1D47-BB80-38AA04C0A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4" y="-3433"/>
            <a:ext cx="9215999" cy="691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4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65">
            <a:extLst>
              <a:ext uri="{FF2B5EF4-FFF2-40B4-BE49-F238E27FC236}">
                <a16:creationId xmlns:a16="http://schemas.microsoft.com/office/drawing/2014/main" id="{36CB226C-05C7-F847-8048-B5EC093631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4288" y="0"/>
            <a:ext cx="9172575" cy="814388"/>
          </a:xfrm>
          <a:prstGeom prst="rect">
            <a:avLst/>
          </a:prstGeom>
          <a:solidFill>
            <a:srgbClr val="89C3E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4289" tIns="34289" rIns="34289" bIns="34289" anchor="ctr"/>
          <a:lstStyle/>
          <a:p>
            <a:pPr eaLnBrk="1"/>
            <a:endParaRPr lang="da-DK" altLang="da-DK" sz="1350" dirty="0">
              <a:sym typeface="Calibri" panose="020F0502020204030204" pitchFamily="34" charset="0"/>
            </a:endParaRPr>
          </a:p>
        </p:txBody>
      </p:sp>
      <p:sp>
        <p:nvSpPr>
          <p:cNvPr id="10" name="Shape 66">
            <a:extLst>
              <a:ext uri="{FF2B5EF4-FFF2-40B4-BE49-F238E27FC236}">
                <a16:creationId xmlns:a16="http://schemas.microsoft.com/office/drawing/2014/main" id="{CFB43CAA-04BB-574D-90CC-A6AC1A84C9C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785" y="190501"/>
            <a:ext cx="912019" cy="1216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4289" tIns="34289" rIns="34289" bIns="34289" anchor="ctr"/>
          <a:lstStyle/>
          <a:p>
            <a:pPr eaLnBrk="1"/>
            <a:endParaRPr lang="da-DK" altLang="da-DK" sz="1350">
              <a:sym typeface="Calibri" panose="020F0502020204030204" pitchFamily="34" charset="0"/>
            </a:endParaRPr>
          </a:p>
        </p:txBody>
      </p:sp>
      <p:pic>
        <p:nvPicPr>
          <p:cNvPr id="11" name="image1.png">
            <a:extLst>
              <a:ext uri="{FF2B5EF4-FFF2-40B4-BE49-F238E27FC236}">
                <a16:creationId xmlns:a16="http://schemas.microsoft.com/office/drawing/2014/main" id="{F08775AA-08E0-1443-8552-C0266941B1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5" y="188914"/>
            <a:ext cx="912019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" name="Shape 215">
            <a:extLst>
              <a:ext uri="{FF2B5EF4-FFF2-40B4-BE49-F238E27FC236}">
                <a16:creationId xmlns:a16="http://schemas.microsoft.com/office/drawing/2014/main" id="{41CF5A6D-A137-A542-9F63-0CDBED14E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001" y="144000"/>
            <a:ext cx="7184231" cy="720081"/>
          </a:xfrm>
          <a:prstGeom prst="rect">
            <a:avLst/>
          </a:prstGeom>
        </p:spPr>
        <p:txBody>
          <a:bodyPr lIns="0"/>
          <a:lstStyle>
            <a:lvl1pPr>
              <a:defRPr sz="25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95E6E5B-E154-7D4D-9F9F-1E5866D959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0000" y="1440000"/>
            <a:ext cx="7571354" cy="4858387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/>
            </a:lvl1pPr>
          </a:lstStyle>
          <a:p>
            <a:r>
              <a:rPr lang="da-DK"/>
              <a:t>Rediger teksttypografien i masteren
Andet niveau
Tredje niveau
Fjerde niveau
Femte niveau</a:t>
            </a:r>
            <a:endParaRPr lang="da-DK" dirty="0"/>
          </a:p>
        </p:txBody>
      </p:sp>
      <p:pic>
        <p:nvPicPr>
          <p:cNvPr id="15" name="image2.png">
            <a:extLst>
              <a:ext uri="{FF2B5EF4-FFF2-40B4-BE49-F238E27FC236}">
                <a16:creationId xmlns:a16="http://schemas.microsoft.com/office/drawing/2014/main" id="{304781A2-6103-9547-8B8B-65A5BFDC75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414" y="6458400"/>
            <a:ext cx="589343" cy="286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3.png">
            <a:extLst>
              <a:ext uri="{FF2B5EF4-FFF2-40B4-BE49-F238E27FC236}">
                <a16:creationId xmlns:a16="http://schemas.microsoft.com/office/drawing/2014/main" id="{CFC5A2F3-1C43-224E-B380-66AAB7A1DA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82936" y="6510399"/>
            <a:ext cx="1238252" cy="2598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2709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/ Video /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65">
            <a:extLst>
              <a:ext uri="{FF2B5EF4-FFF2-40B4-BE49-F238E27FC236}">
                <a16:creationId xmlns:a16="http://schemas.microsoft.com/office/drawing/2014/main" id="{36CB226C-05C7-F847-8048-B5EC093631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4288" y="0"/>
            <a:ext cx="9172575" cy="814388"/>
          </a:xfrm>
          <a:prstGeom prst="rect">
            <a:avLst/>
          </a:prstGeom>
          <a:solidFill>
            <a:srgbClr val="89C3E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4289" tIns="34289" rIns="34289" bIns="34289" anchor="ctr"/>
          <a:lstStyle/>
          <a:p>
            <a:pPr eaLnBrk="1"/>
            <a:endParaRPr lang="da-DK" altLang="da-DK" sz="1350" dirty="0">
              <a:sym typeface="Calibri" panose="020F0502020204030204" pitchFamily="34" charset="0"/>
            </a:endParaRPr>
          </a:p>
        </p:txBody>
      </p:sp>
      <p:sp>
        <p:nvSpPr>
          <p:cNvPr id="10" name="Shape 66">
            <a:extLst>
              <a:ext uri="{FF2B5EF4-FFF2-40B4-BE49-F238E27FC236}">
                <a16:creationId xmlns:a16="http://schemas.microsoft.com/office/drawing/2014/main" id="{CFB43CAA-04BB-574D-90CC-A6AC1A84C9C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785" y="190501"/>
            <a:ext cx="912019" cy="1216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4289" tIns="34289" rIns="34289" bIns="34289" anchor="ctr"/>
          <a:lstStyle/>
          <a:p>
            <a:pPr eaLnBrk="1"/>
            <a:endParaRPr lang="da-DK" altLang="da-DK" sz="1350">
              <a:sym typeface="Calibri" panose="020F0502020204030204" pitchFamily="34" charset="0"/>
            </a:endParaRPr>
          </a:p>
        </p:txBody>
      </p:sp>
      <p:pic>
        <p:nvPicPr>
          <p:cNvPr id="11" name="image1.png">
            <a:extLst>
              <a:ext uri="{FF2B5EF4-FFF2-40B4-BE49-F238E27FC236}">
                <a16:creationId xmlns:a16="http://schemas.microsoft.com/office/drawing/2014/main" id="{F08775AA-08E0-1443-8552-C0266941B1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5" y="188914"/>
            <a:ext cx="912019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622B193-EFAB-8242-8163-BAC376941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000" y="1440000"/>
            <a:ext cx="7571354" cy="44950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/>
            </a:lvl1pPr>
          </a:lstStyle>
          <a:p>
            <a:r>
              <a:rPr lang="da-DK"/>
              <a:t>Rediger teksttypografien i masteren
Andet niveau
Tredje niveau
Fjerde niveau
Femte niveau</a:t>
            </a:r>
            <a:endParaRPr lang="da-DK" dirty="0"/>
          </a:p>
        </p:txBody>
      </p:sp>
      <p:sp>
        <p:nvSpPr>
          <p:cNvPr id="12" name="Shape 215">
            <a:extLst>
              <a:ext uri="{FF2B5EF4-FFF2-40B4-BE49-F238E27FC236}">
                <a16:creationId xmlns:a16="http://schemas.microsoft.com/office/drawing/2014/main" id="{41CF5A6D-A137-A542-9F63-0CDBED14E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001" y="144000"/>
            <a:ext cx="7184231" cy="720081"/>
          </a:xfrm>
          <a:prstGeom prst="rect">
            <a:avLst/>
          </a:prstGeom>
        </p:spPr>
        <p:txBody>
          <a:bodyPr lIns="0"/>
          <a:lstStyle>
            <a:lvl1pPr>
              <a:defRPr sz="25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dirty="0"/>
          </a:p>
        </p:txBody>
      </p:sp>
      <p:pic>
        <p:nvPicPr>
          <p:cNvPr id="14" name="image2.png">
            <a:extLst>
              <a:ext uri="{FF2B5EF4-FFF2-40B4-BE49-F238E27FC236}">
                <a16:creationId xmlns:a16="http://schemas.microsoft.com/office/drawing/2014/main" id="{0DAD0B46-6487-FB43-B168-88F5D956CD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414" y="6458400"/>
            <a:ext cx="589343" cy="286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3.png">
            <a:extLst>
              <a:ext uri="{FF2B5EF4-FFF2-40B4-BE49-F238E27FC236}">
                <a16:creationId xmlns:a16="http://schemas.microsoft.com/office/drawing/2014/main" id="{FA0BA70E-04AF-4544-BB8C-1214ABA63C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82936" y="6510399"/>
            <a:ext cx="1238252" cy="2598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6815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65">
            <a:extLst>
              <a:ext uri="{FF2B5EF4-FFF2-40B4-BE49-F238E27FC236}">
                <a16:creationId xmlns:a16="http://schemas.microsoft.com/office/drawing/2014/main" id="{6BAD9239-A3C5-E245-95D3-0CB176C7B5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4288" y="0"/>
            <a:ext cx="9172575" cy="814388"/>
          </a:xfrm>
          <a:prstGeom prst="rect">
            <a:avLst/>
          </a:prstGeom>
          <a:solidFill>
            <a:srgbClr val="89C3E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4289" tIns="34289" rIns="34289" bIns="34289" anchor="ctr"/>
          <a:lstStyle/>
          <a:p>
            <a:pPr eaLnBrk="1"/>
            <a:endParaRPr lang="da-DK" altLang="da-DK" sz="1350">
              <a:sym typeface="Calibri" panose="020F0502020204030204" pitchFamily="34" charset="0"/>
            </a:endParaRPr>
          </a:p>
        </p:txBody>
      </p:sp>
      <p:sp>
        <p:nvSpPr>
          <p:cNvPr id="11" name="Shape 66">
            <a:extLst>
              <a:ext uri="{FF2B5EF4-FFF2-40B4-BE49-F238E27FC236}">
                <a16:creationId xmlns:a16="http://schemas.microsoft.com/office/drawing/2014/main" id="{31AF773C-E1B9-C048-92D8-76D67DAA49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785" y="190501"/>
            <a:ext cx="912019" cy="1216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4289" tIns="34289" rIns="34289" bIns="34289" anchor="ctr"/>
          <a:lstStyle/>
          <a:p>
            <a:pPr eaLnBrk="1"/>
            <a:endParaRPr lang="da-DK" altLang="da-DK" sz="1350">
              <a:sym typeface="Calibri" panose="020F0502020204030204" pitchFamily="34" charset="0"/>
            </a:endParaRPr>
          </a:p>
        </p:txBody>
      </p:sp>
      <p:pic>
        <p:nvPicPr>
          <p:cNvPr id="12" name="image1.png">
            <a:extLst>
              <a:ext uri="{FF2B5EF4-FFF2-40B4-BE49-F238E27FC236}">
                <a16:creationId xmlns:a16="http://schemas.microsoft.com/office/drawing/2014/main" id="{030E6F6A-00B2-DD4A-B23F-52941939FB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5" y="188914"/>
            <a:ext cx="912019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6CD3045-54C9-8247-9DDB-8C0A0149D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0000" y="1440000"/>
            <a:ext cx="3605977" cy="4452188"/>
          </a:xfrm>
          <a:prstGeom prst="rect">
            <a:avLst/>
          </a:prstGeom>
        </p:spPr>
        <p:txBody>
          <a:bodyPr lIns="0"/>
          <a:lstStyle>
            <a:lvl1pPr>
              <a:defRPr sz="1650"/>
            </a:lvl1pPr>
          </a:lstStyle>
          <a:p>
            <a:r>
              <a:rPr lang="da-DK"/>
              <a:t>Rediger teksttypografien i masteren
Andet niveau
Tredje niveau
Fjerde niveau
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931376F-A333-C845-9117-C8506514B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564" y="1440000"/>
            <a:ext cx="3780000" cy="4452188"/>
          </a:xfrm>
          <a:prstGeom prst="rect">
            <a:avLst/>
          </a:prstGeom>
        </p:spPr>
        <p:txBody>
          <a:bodyPr lIns="0"/>
          <a:lstStyle>
            <a:lvl1pPr>
              <a:defRPr sz="1650"/>
            </a:lvl1pPr>
          </a:lstStyle>
          <a:p>
            <a:r>
              <a:rPr lang="da-DK"/>
              <a:t>Rediger teksttypografien i masteren
Andet niveau
Tredje niveau
Fjerde niveau
Femte niveau</a:t>
            </a:r>
            <a:endParaRPr lang="da-DK" dirty="0"/>
          </a:p>
        </p:txBody>
      </p:sp>
      <p:sp>
        <p:nvSpPr>
          <p:cNvPr id="13" name="Shape 215">
            <a:extLst>
              <a:ext uri="{FF2B5EF4-FFF2-40B4-BE49-F238E27FC236}">
                <a16:creationId xmlns:a16="http://schemas.microsoft.com/office/drawing/2014/main" id="{E3AE1AFE-F72A-8F4B-8CF8-789212F7D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001" y="144000"/>
            <a:ext cx="7184231" cy="720081"/>
          </a:xfrm>
          <a:prstGeom prst="rect">
            <a:avLst/>
          </a:prstGeom>
        </p:spPr>
        <p:txBody>
          <a:bodyPr lIns="0"/>
          <a:lstStyle>
            <a:lvl1pPr>
              <a:defRPr sz="25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dirty="0"/>
          </a:p>
        </p:txBody>
      </p:sp>
      <p:pic>
        <p:nvPicPr>
          <p:cNvPr id="15" name="image2.png">
            <a:extLst>
              <a:ext uri="{FF2B5EF4-FFF2-40B4-BE49-F238E27FC236}">
                <a16:creationId xmlns:a16="http://schemas.microsoft.com/office/drawing/2014/main" id="{14733FD9-9ECE-424F-95BE-B839B4B24C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414" y="6458400"/>
            <a:ext cx="589343" cy="286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3.png">
            <a:extLst>
              <a:ext uri="{FF2B5EF4-FFF2-40B4-BE49-F238E27FC236}">
                <a16:creationId xmlns:a16="http://schemas.microsoft.com/office/drawing/2014/main" id="{31886A42-38F4-CE4E-8657-9842530B17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82936" y="6510399"/>
            <a:ext cx="1238252" cy="2598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8958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5">
            <a:extLst>
              <a:ext uri="{FF2B5EF4-FFF2-40B4-BE49-F238E27FC236}">
                <a16:creationId xmlns:a16="http://schemas.microsoft.com/office/drawing/2014/main" id="{012CEB93-7065-DC43-B58B-12E291F3D3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4288" y="0"/>
            <a:ext cx="9172575" cy="814388"/>
          </a:xfrm>
          <a:prstGeom prst="rect">
            <a:avLst/>
          </a:prstGeom>
          <a:solidFill>
            <a:srgbClr val="89C3E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4289" tIns="34289" rIns="34289" bIns="34289" anchor="ctr"/>
          <a:lstStyle/>
          <a:p>
            <a:pPr eaLnBrk="1"/>
            <a:endParaRPr lang="da-DK" altLang="da-DK" sz="1350">
              <a:sym typeface="Calibri" panose="020F0502020204030204" pitchFamily="34" charset="0"/>
            </a:endParaRPr>
          </a:p>
        </p:txBody>
      </p:sp>
      <p:sp>
        <p:nvSpPr>
          <p:cNvPr id="8" name="Shape 66">
            <a:extLst>
              <a:ext uri="{FF2B5EF4-FFF2-40B4-BE49-F238E27FC236}">
                <a16:creationId xmlns:a16="http://schemas.microsoft.com/office/drawing/2014/main" id="{EB28DF91-EEE0-1546-872B-F8B89E315B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785" y="190501"/>
            <a:ext cx="912019" cy="1216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4289" tIns="34289" rIns="34289" bIns="34289" anchor="ctr"/>
          <a:lstStyle/>
          <a:p>
            <a:pPr eaLnBrk="1"/>
            <a:endParaRPr lang="da-DK" altLang="da-DK" sz="1350">
              <a:sym typeface="Calibri" panose="020F0502020204030204" pitchFamily="34" charset="0"/>
            </a:endParaRPr>
          </a:p>
        </p:txBody>
      </p:sp>
      <p:pic>
        <p:nvPicPr>
          <p:cNvPr id="9" name="image1.png">
            <a:extLst>
              <a:ext uri="{FF2B5EF4-FFF2-40B4-BE49-F238E27FC236}">
                <a16:creationId xmlns:a16="http://schemas.microsoft.com/office/drawing/2014/main" id="{A9C58114-52AC-084F-A43E-C117560C93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5" y="188914"/>
            <a:ext cx="912019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Shape 215">
            <a:extLst>
              <a:ext uri="{FF2B5EF4-FFF2-40B4-BE49-F238E27FC236}">
                <a16:creationId xmlns:a16="http://schemas.microsoft.com/office/drawing/2014/main" id="{7EE44B1C-EDAC-004E-93DB-CE07D1AB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119" y="144000"/>
            <a:ext cx="7184231" cy="720081"/>
          </a:xfrm>
          <a:prstGeom prst="rect">
            <a:avLst/>
          </a:prstGeom>
        </p:spPr>
        <p:txBody>
          <a:bodyPr/>
          <a:lstStyle>
            <a:lvl1pPr>
              <a:defRPr sz="25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dirty="0"/>
          </a:p>
        </p:txBody>
      </p:sp>
      <p:pic>
        <p:nvPicPr>
          <p:cNvPr id="12" name="image2.png">
            <a:extLst>
              <a:ext uri="{FF2B5EF4-FFF2-40B4-BE49-F238E27FC236}">
                <a16:creationId xmlns:a16="http://schemas.microsoft.com/office/drawing/2014/main" id="{56A2F7CF-A527-D346-9063-6E6278158A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414" y="6458400"/>
            <a:ext cx="589343" cy="286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3.png">
            <a:extLst>
              <a:ext uri="{FF2B5EF4-FFF2-40B4-BE49-F238E27FC236}">
                <a16:creationId xmlns:a16="http://schemas.microsoft.com/office/drawing/2014/main" id="{E6D0ACB5-D49C-C040-961E-F6DDD36E31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82936" y="6510399"/>
            <a:ext cx="1238252" cy="2598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2999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77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itte.Kjaer.Orbesen@rsyd.d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074A5-3493-2D36-B661-34494407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DAE74E5-F47B-E4E9-D3DC-A91A925C86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1992086"/>
            <a:ext cx="8475040" cy="5220701"/>
          </a:xfrm>
        </p:spPr>
        <p:txBody>
          <a:bodyPr lIns="0" tIns="0" rIns="0" bIns="0" anchor="t"/>
          <a:lstStyle/>
          <a:p>
            <a:pPr marL="0" indent="0">
              <a:buNone/>
            </a:pPr>
            <a:r>
              <a:rPr lang="da-DK" sz="3200" i="1" dirty="0">
                <a:latin typeface="Times New Roman"/>
                <a:cs typeface="Times New Roman"/>
              </a:rPr>
              <a:t>“IV-behandling i nærmiljøet kræver ikke kun </a:t>
            </a:r>
            <a:r>
              <a:rPr lang="da-DK" sz="3200" i="1">
                <a:latin typeface="Times New Roman"/>
                <a:cs typeface="Times New Roman"/>
              </a:rPr>
              <a:t>tekniske kompetencer – men stærke tværsektorielle </a:t>
            </a:r>
            <a:r>
              <a:rPr lang="da-DK" sz="3200" i="1" dirty="0">
                <a:latin typeface="Times New Roman"/>
                <a:cs typeface="Times New Roman"/>
              </a:rPr>
              <a:t>kompetencer.”</a:t>
            </a:r>
          </a:p>
        </p:txBody>
      </p:sp>
      <p:pic>
        <p:nvPicPr>
          <p:cNvPr id="1026" name="Picture 2" descr="Bulls eye">
            <a:extLst>
              <a:ext uri="{FF2B5EF4-FFF2-40B4-BE49-F238E27FC236}">
                <a16:creationId xmlns:a16="http://schemas.microsoft.com/office/drawing/2014/main" id="{565F1180-FADA-2B60-64CF-AA71A37D0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758" y="4046190"/>
            <a:ext cx="2847474" cy="219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3C798D-289C-7F65-E507-6546190352BD}"/>
              </a:ext>
            </a:extLst>
          </p:cNvPr>
          <p:cNvSpPr txBox="1"/>
          <p:nvPr/>
        </p:nvSpPr>
        <p:spPr>
          <a:xfrm>
            <a:off x="372608" y="5010066"/>
            <a:ext cx="4572000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Ditte Kjær </a:t>
            </a:r>
            <a:r>
              <a:rPr lang="en-US" sz="10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Orbesen</a:t>
            </a:r>
          </a:p>
          <a:p>
            <a:r>
              <a:rPr lang="en-US" sz="1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PhD </a:t>
            </a:r>
            <a:r>
              <a:rPr lang="en-US" sz="10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studerende</a:t>
            </a:r>
            <a:r>
              <a:rPr lang="en-US" sz="1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</a:t>
            </a:r>
            <a:r>
              <a:rPr lang="en-US" sz="10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000" i="1" dirty="0" err="1">
                <a:latin typeface="Arial"/>
                <a:ea typeface="Arial"/>
                <a:cs typeface="Arial"/>
              </a:rPr>
              <a:t>Sygehus</a:t>
            </a:r>
            <a:r>
              <a:rPr lang="en-US" sz="1000" i="1" dirty="0">
                <a:latin typeface="Arial"/>
                <a:ea typeface="Arial"/>
                <a:cs typeface="Arial"/>
              </a:rPr>
              <a:t> </a:t>
            </a:r>
            <a:r>
              <a:rPr lang="en-US" sz="1000" i="1" dirty="0" err="1">
                <a:latin typeface="Arial"/>
                <a:ea typeface="Arial"/>
                <a:cs typeface="Arial"/>
              </a:rPr>
              <a:t>Lillebælt</a:t>
            </a:r>
            <a:r>
              <a:rPr lang="en-US" sz="1000" i="1" dirty="0">
                <a:latin typeface="Arial"/>
                <a:ea typeface="Arial"/>
                <a:cs typeface="Arial"/>
              </a:rPr>
              <a:t> Kolding </a:t>
            </a:r>
            <a:r>
              <a:rPr lang="en-US" sz="1000" i="1" dirty="0">
                <a:solidFill>
                  <a:srgbClr val="1F497D"/>
                </a:solidFill>
                <a:latin typeface="Arial"/>
                <a:ea typeface="Arial"/>
                <a:cs typeface="Arial"/>
              </a:rPr>
              <a:t>&amp; </a:t>
            </a:r>
            <a:r>
              <a:rPr lang="en-US" sz="1000" i="1" dirty="0" err="1">
                <a:latin typeface="Arial"/>
                <a:ea typeface="Arial"/>
                <a:cs typeface="Arial"/>
              </a:rPr>
              <a:t>Institut</a:t>
            </a:r>
            <a:r>
              <a:rPr lang="en-US" sz="1000" i="1" dirty="0">
                <a:latin typeface="Arial"/>
                <a:ea typeface="Arial"/>
                <a:cs typeface="Arial"/>
              </a:rPr>
              <a:t> for Regional </a:t>
            </a:r>
            <a:r>
              <a:rPr lang="en-US" sz="1000" i="1" dirty="0" err="1">
                <a:latin typeface="Arial"/>
                <a:ea typeface="Arial"/>
                <a:cs typeface="Arial"/>
              </a:rPr>
              <a:t>Sundhedsforskning</a:t>
            </a:r>
            <a:r>
              <a:rPr lang="en-US" sz="1000" i="1" dirty="0">
                <a:latin typeface="Arial"/>
                <a:ea typeface="Arial"/>
                <a:cs typeface="Arial"/>
              </a:rPr>
              <a:t>, SDU</a:t>
            </a:r>
          </a:p>
          <a:p>
            <a:r>
              <a:rPr lang="en-US" sz="10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Tværsektoriel</a:t>
            </a:r>
            <a:r>
              <a:rPr lang="en-US" sz="1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koordinator</a:t>
            </a:r>
            <a:r>
              <a:rPr lang="en-US" sz="1000" i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lang="en-US" sz="1000" i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Sygeplejerske</a:t>
            </a:r>
            <a:r>
              <a:rPr lang="en-US" sz="1000" i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lang="en-US" sz="1000" i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cand.cur.,</a:t>
            </a:r>
            <a:r>
              <a:rPr lang="en-US" sz="1000" i="1" dirty="0" err="1">
                <a:solidFill>
                  <a:srgbClr val="202124"/>
                </a:solidFill>
                <a:latin typeface="Arial"/>
                <a:ea typeface="Arial"/>
                <a:cs typeface="Arial"/>
              </a:rPr>
              <a:t>APN</a:t>
            </a:r>
            <a:r>
              <a:rPr lang="en-US" sz="1000" i="1" dirty="0">
                <a:solidFill>
                  <a:srgbClr val="202124"/>
                </a:solidFill>
                <a:latin typeface="Arial"/>
                <a:ea typeface="Arial"/>
                <a:cs typeface="Arial"/>
              </a:rPr>
              <a:t>.</a:t>
            </a:r>
          </a:p>
          <a:p>
            <a:r>
              <a:rPr lang="en-US" sz="1000" dirty="0">
                <a:latin typeface="Arial"/>
                <a:ea typeface="Calibri"/>
                <a:cs typeface="Calibri"/>
                <a:hlinkClick r:id="rId4"/>
              </a:rPr>
              <a:t>Ditte.Kjaer.Orbesen@rsyd.dk</a:t>
            </a:r>
            <a:r>
              <a:rPr lang="en-US" dirty="0"/>
              <a:t> </a:t>
            </a:r>
            <a:endParaRPr lang="en-US" sz="1200" dirty="0">
              <a:cs typeface="Arial" panose="020B0604020202020204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1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HVORFOR - Baggrund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481263" y="1792705"/>
            <a:ext cx="8440091" cy="4329756"/>
          </a:xfrm>
        </p:spPr>
        <p:txBody>
          <a:bodyPr/>
          <a:lstStyle/>
          <a:p>
            <a:endParaRPr lang="da-DK" sz="1350" dirty="0"/>
          </a:p>
          <a:p>
            <a:pPr marL="0" indent="0">
              <a:buNone/>
            </a:pPr>
            <a:endParaRPr lang="da-DK" sz="1350" dirty="0"/>
          </a:p>
          <a:p>
            <a:pPr marL="0" indent="0">
              <a:buNone/>
            </a:pPr>
            <a:r>
              <a:rPr lang="da-DK" dirty="0"/>
              <a:t> 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1191B8C-F26C-BF9B-0E43-213CECB73E8D}"/>
              </a:ext>
            </a:extLst>
          </p:cNvPr>
          <p:cNvSpPr txBox="1"/>
          <p:nvPr/>
        </p:nvSpPr>
        <p:spPr>
          <a:xfrm>
            <a:off x="818147" y="1020662"/>
            <a:ext cx="7716085" cy="60631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da-DK" sz="2500">
                <a:latin typeface="Times New Roman"/>
                <a:cs typeface="Times New Roman"/>
              </a:rPr>
              <a:t>Implementering af regional IV aftale </a:t>
            </a:r>
          </a:p>
          <a:p>
            <a:endParaRPr lang="da-D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3200" i="1" dirty="0">
                <a:latin typeface="Times New Roman"/>
                <a:cs typeface="Times New Roman"/>
              </a:rPr>
              <a:t>“ Patienter skulle begynde at få IV-</a:t>
            </a:r>
            <a:r>
              <a:rPr lang="da-DK" sz="3200" i="1">
                <a:latin typeface="Times New Roman"/>
                <a:cs typeface="Times New Roman"/>
              </a:rPr>
              <a:t>behandling uden for hospitalet – men var vi kompetencemæssigt klædt på?”</a:t>
            </a:r>
          </a:p>
          <a:p>
            <a:r>
              <a:rPr lang="da-D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endParaRPr lang="da-DK" sz="3200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da-DK" sz="2500">
                <a:latin typeface="Times New Roman"/>
                <a:cs typeface="Times New Roman"/>
              </a:rPr>
              <a:t>Øgede krav til samarbejde både tværprofessinelt og tværsektorielt </a:t>
            </a:r>
          </a:p>
          <a:p>
            <a:pPr marL="457200" indent="-457200">
              <a:buFont typeface="Arial"/>
              <a:buChar char="•"/>
            </a:pPr>
            <a:r>
              <a:rPr lang="da-DK" sz="2500">
                <a:latin typeface="Times New Roman"/>
                <a:cs typeface="Times New Roman"/>
              </a:rPr>
              <a:t>At sikre rette kompetencer til at kunne håndtere opgaven, både kommunalt og på sygehuset </a:t>
            </a:r>
            <a:endParaRPr lang="da-DK" sz="2500"/>
          </a:p>
          <a:p>
            <a:endParaRPr lang="da-D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20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69370-1116-9063-2C6D-120B9079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92FA0-795A-6DAC-D193-5A47F6BC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001" y="144000"/>
            <a:ext cx="7184231" cy="813943"/>
          </a:xfrm>
        </p:spPr>
        <p:txBody>
          <a:bodyPr/>
          <a:lstStyle/>
          <a:p>
            <a:r>
              <a:rPr lang="da-D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HVORDAN </a:t>
            </a:r>
            <a:endParaRPr lang="da-DK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7CB7954-72F8-0362-2061-828A9456ED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263" y="1792705"/>
            <a:ext cx="8440091" cy="4329756"/>
          </a:xfrm>
        </p:spPr>
        <p:txBody>
          <a:bodyPr/>
          <a:lstStyle/>
          <a:p>
            <a:endParaRPr lang="da-DK" sz="1350" dirty="0"/>
          </a:p>
          <a:p>
            <a:pPr marL="0" indent="0">
              <a:buNone/>
            </a:pPr>
            <a:endParaRPr lang="da-DK" sz="1350" dirty="0"/>
          </a:p>
          <a:p>
            <a:pPr marL="0" indent="0">
              <a:buNone/>
            </a:pPr>
            <a:r>
              <a:rPr lang="da-DK" dirty="0"/>
              <a:t> 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6CBD721-4F2D-A2A1-7761-41D69306B416}"/>
              </a:ext>
            </a:extLst>
          </p:cNvPr>
          <p:cNvSpPr txBox="1"/>
          <p:nvPr/>
        </p:nvSpPr>
        <p:spPr>
          <a:xfrm>
            <a:off x="713957" y="1213091"/>
            <a:ext cx="7716085" cy="55092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a-D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dags workshop med testdage indimellem</a:t>
            </a:r>
          </a:p>
          <a:p>
            <a:r>
              <a:rPr lang="da-DK" sz="3200" dirty="0">
                <a:latin typeface="Times New Roman"/>
                <a:cs typeface="Times New Roman"/>
              </a:rPr>
              <a:t>Tværfaglig og tværsektoriel med deltagelse </a:t>
            </a:r>
            <a:r>
              <a:rPr lang="da-DK" sz="3200">
                <a:latin typeface="Times New Roman"/>
                <a:cs typeface="Times New Roman"/>
              </a:rPr>
              <a:t>fra: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Akutafdelingen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Kommuner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Apoteket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Praksis læge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3200" dirty="0">
                <a:latin typeface="Times New Roman"/>
                <a:cs typeface="Times New Roman"/>
              </a:rPr>
              <a:t>Workshop ansvarlige (</a:t>
            </a:r>
            <a:r>
              <a:rPr lang="da-DK" sz="3200" err="1">
                <a:latin typeface="Times New Roman"/>
                <a:cs typeface="Times New Roman"/>
              </a:rPr>
              <a:t>Kvalitetsafd</a:t>
            </a:r>
            <a:r>
              <a:rPr lang="da-DK" sz="3200" dirty="0">
                <a:latin typeface="Times New Roman"/>
                <a:cs typeface="Times New Roman"/>
              </a:rPr>
              <a:t>.)</a:t>
            </a:r>
          </a:p>
          <a:p>
            <a:endParaRPr lang="da-D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9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07CDD-E584-075C-31D8-5FD8BB471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7F4FA-6BC0-337F-1A92-9735290D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001" y="144000"/>
            <a:ext cx="7184231" cy="720081"/>
          </a:xfrm>
        </p:spPr>
        <p:txBody>
          <a:bodyPr lIns="0" tIns="45720" rIns="91440" bIns="45720">
            <a:normAutofit/>
          </a:bodyPr>
          <a:lstStyle/>
          <a:p>
            <a:r>
              <a:rPr lang="da-DK"/>
              <a:t>Kompentencer </a:t>
            </a:r>
            <a:endParaRPr lang="en-US"/>
          </a:p>
        </p:txBody>
      </p:sp>
      <p:graphicFrame>
        <p:nvGraphicFramePr>
          <p:cNvPr id="1473" name="Tekstfelt 4">
            <a:extLst>
              <a:ext uri="{FF2B5EF4-FFF2-40B4-BE49-F238E27FC236}">
                <a16:creationId xmlns:a16="http://schemas.microsoft.com/office/drawing/2014/main" id="{523A00BC-ED48-CE16-F07C-F43D8FAB12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4671633"/>
              </p:ext>
            </p:extLst>
          </p:nvPr>
        </p:nvGraphicFramePr>
        <p:xfrm>
          <a:off x="105535" y="980559"/>
          <a:ext cx="8789029" cy="5740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826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98A04-7CD8-1417-E65D-DE0DE7BFF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49B52-168F-7A05-6948-5FAAE670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001" y="144000"/>
            <a:ext cx="7184231" cy="720081"/>
          </a:xfrm>
        </p:spPr>
        <p:txBody>
          <a:bodyPr lIns="0" tIns="45720" rIns="91440" bIns="45720" anchor="t">
            <a:normAutofit/>
          </a:bodyPr>
          <a:lstStyle/>
          <a:p>
            <a:r>
              <a:rPr lang="da-DK">
                <a:latin typeface="Arial"/>
                <a:cs typeface="Arial"/>
              </a:rPr>
              <a:t>Tydelig og Klare rammer, Fælles ansvar!</a:t>
            </a:r>
            <a:endParaRPr lang="da-DK" dirty="0">
              <a:latin typeface="Arial"/>
              <a:cs typeface="Arial"/>
            </a:endParaRPr>
          </a:p>
        </p:txBody>
      </p:sp>
      <p:graphicFrame>
        <p:nvGraphicFramePr>
          <p:cNvPr id="7" name="Tekstfelt 4">
            <a:extLst>
              <a:ext uri="{FF2B5EF4-FFF2-40B4-BE49-F238E27FC236}">
                <a16:creationId xmlns:a16="http://schemas.microsoft.com/office/drawing/2014/main" id="{3F7A76A3-D8EC-EA3B-9007-BD2EEACEB7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0844705"/>
              </p:ext>
            </p:extLst>
          </p:nvPr>
        </p:nvGraphicFramePr>
        <p:xfrm>
          <a:off x="420780" y="1440000"/>
          <a:ext cx="8473784" cy="5056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3" name="Content Placeholder 92">
            <a:extLst>
              <a:ext uri="{FF2B5EF4-FFF2-40B4-BE49-F238E27FC236}">
                <a16:creationId xmlns:a16="http://schemas.microsoft.com/office/drawing/2014/main" id="{77E74268-98EF-9424-CF98-A8F2A2FEA8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74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LB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AC2E6"/>
      </a:accent1>
      <a:accent2>
        <a:srgbClr val="0064A6"/>
      </a:accent2>
      <a:accent3>
        <a:srgbClr val="DA0046"/>
      </a:accent3>
      <a:accent4>
        <a:srgbClr val="ABCDE2"/>
      </a:accent4>
      <a:accent5>
        <a:srgbClr val="7399BD"/>
      </a:accent5>
      <a:accent6>
        <a:srgbClr val="E38C8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K_16-9_SLB_PowerPointSkabelon 2023" id="{AEB976EA-8346-1144-B5CE-246D422F7517}" vid="{949673CC-520D-C446-AAD8-C8ABD1DAA09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077aca-a7e1-45de-acac-dbb43e702b90">
      <Terms xmlns="http://schemas.microsoft.com/office/infopath/2007/PartnerControls"/>
    </lcf76f155ced4ddcb4097134ff3c332f>
    <TaxCatchAll xmlns="3c124037-d48e-421e-9f84-d7c8784d329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526B4F72B3E8346955195A7266B4D2A" ma:contentTypeVersion="13" ma:contentTypeDescription="Opret et nyt dokument." ma:contentTypeScope="" ma:versionID="e51b4a650195961539d1b7fa21b0bd88">
  <xsd:schema xmlns:xsd="http://www.w3.org/2001/XMLSchema" xmlns:xs="http://www.w3.org/2001/XMLSchema" xmlns:p="http://schemas.microsoft.com/office/2006/metadata/properties" xmlns:ns2="5d077aca-a7e1-45de-acac-dbb43e702b90" xmlns:ns3="3c124037-d48e-421e-9f84-d7c8784d3295" targetNamespace="http://schemas.microsoft.com/office/2006/metadata/properties" ma:root="true" ma:fieldsID="1484e413c22caa79720ab486a58f54a0" ns2:_="" ns3:_="">
    <xsd:import namespace="5d077aca-a7e1-45de-acac-dbb43e702b90"/>
    <xsd:import namespace="3c124037-d48e-421e-9f84-d7c8784d32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77aca-a7e1-45de-acac-dbb43e702b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ledmærker" ma:readOnly="false" ma:fieldId="{5cf76f15-5ced-4ddc-b409-7134ff3c332f}" ma:taxonomyMulti="true" ma:sspId="43aca579-b731-4b22-b674-ecb885fa5e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124037-d48e-421e-9f84-d7c8784d329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9318d98-190f-4b60-853f-a64a14dbe4b2}" ma:internalName="TaxCatchAll" ma:showField="CatchAllData" ma:web="3c124037-d48e-421e-9f84-d7c8784d32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D02DD4-3DC8-46A0-AE69-9057FA05F7C1}">
  <ds:schemaRefs>
    <ds:schemaRef ds:uri="5d077aca-a7e1-45de-acac-dbb43e702b90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3c124037-d48e-421e-9f84-d7c8784d329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CB24630-D04C-4F62-AF56-7BAE30D8A0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077aca-a7e1-45de-acac-dbb43e702b90"/>
    <ds:schemaRef ds:uri="3c124037-d48e-421e-9f84-d7c8784d32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4D9F98-27B9-4D4A-8C17-F4240B1109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611</Words>
  <Application>Microsoft Office PowerPoint</Application>
  <PresentationFormat>Skærmshow (4:3)</PresentationFormat>
  <Paragraphs>100</Paragraphs>
  <Slides>5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Times New Roman</vt:lpstr>
      <vt:lpstr>Office-tema</vt:lpstr>
      <vt:lpstr>PowerPoint-præsentation</vt:lpstr>
      <vt:lpstr>HVORFOR - Baggrund</vt:lpstr>
      <vt:lpstr>HVORDAN </vt:lpstr>
      <vt:lpstr>Kompentencer </vt:lpstr>
      <vt:lpstr>Tydelig og Klare rammer, Fælles ansvar!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Ditte Kjær Orbesen</dc:creator>
  <cp:keywords/>
  <dc:description>generated using python-pptx</dc:description>
  <cp:lastModifiedBy>Nanna Ellegaard Ilstrup</cp:lastModifiedBy>
  <cp:revision>308</cp:revision>
  <dcterms:created xsi:type="dcterms:W3CDTF">2013-01-27T09:14:16Z</dcterms:created>
  <dcterms:modified xsi:type="dcterms:W3CDTF">2026-04-20T06:01:34Z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0x0101004526B4F72B3E8346955195A7266B4D2A</vt:lpwstr>
  </property>
  <property fmtid="{D5CDD505-2E9C-101B-9397-08002B2CF9AE}" pid="3" name="MediaServiceImageTags">
    <vt:lpwstr/>
  </property>
</Properties>
</file>