
<file path=[Content_Types].xml><?xml version="1.0" encoding="utf-8"?>
<Types xmlns="http://schemas.openxmlformats.org/package/2006/content-types">
  <Default Extension="png" ContentType="image/png"/>
  <Default Extension="pdf" ContentType="image/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5" r:id="rId3"/>
    <p:sldId id="260" r:id="rId4"/>
    <p:sldId id="271" r:id="rId5"/>
    <p:sldId id="258" r:id="rId6"/>
    <p:sldId id="261" r:id="rId7"/>
    <p:sldId id="282" r:id="rId8"/>
    <p:sldId id="287" r:id="rId9"/>
    <p:sldId id="288" r:id="rId10"/>
    <p:sldId id="289" r:id="rId11"/>
    <p:sldId id="280" r:id="rId12"/>
    <p:sldId id="291" r:id="rId13"/>
    <p:sldId id="292" r:id="rId14"/>
    <p:sldId id="293" r:id="rId15"/>
    <p:sldId id="263" r:id="rId16"/>
    <p:sldId id="264" r:id="rId17"/>
    <p:sldId id="294" r:id="rId18"/>
    <p:sldId id="295" r:id="rId19"/>
    <p:sldId id="265" r:id="rId20"/>
    <p:sldId id="296" r:id="rId21"/>
    <p:sldId id="297" r:id="rId22"/>
    <p:sldId id="298" r:id="rId23"/>
    <p:sldId id="267" r:id="rId24"/>
    <p:sldId id="299" r:id="rId25"/>
    <p:sldId id="268" r:id="rId26"/>
    <p:sldId id="300" r:id="rId27"/>
    <p:sldId id="269" r:id="rId28"/>
    <p:sldId id="301" r:id="rId29"/>
    <p:sldId id="270" r:id="rId30"/>
    <p:sldId id="284" r:id="rId31"/>
    <p:sldId id="285" r:id="rId32"/>
    <p:sldId id="272" r:id="rId33"/>
    <p:sldId id="273" r:id="rId34"/>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62" autoAdjust="0"/>
  </p:normalViewPr>
  <p:slideViewPr>
    <p:cSldViewPr>
      <p:cViewPr>
        <p:scale>
          <a:sx n="112" d="100"/>
          <a:sy n="112" d="100"/>
        </p:scale>
        <p:origin x="-948" y="5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FDCFB7-037D-4128-B59B-3048372CF6FB}" type="datetimeFigureOut">
              <a:rPr lang="da-DK" smtClean="0"/>
              <a:t>26-05-2017</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16A1C5-43D0-4142-AFE7-76DEF0FA335A}" type="slidenum">
              <a:rPr lang="da-DK" smtClean="0"/>
              <a:t>‹nr.›</a:t>
            </a:fld>
            <a:endParaRPr lang="da-DK"/>
          </a:p>
        </p:txBody>
      </p:sp>
    </p:spTree>
    <p:extLst>
      <p:ext uri="{BB962C8B-B14F-4D97-AF65-F5344CB8AC3E}">
        <p14:creationId xmlns:p14="http://schemas.microsoft.com/office/powerpoint/2010/main" val="2151670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Verden forandrer sig – og det mærker I</a:t>
            </a:r>
            <a:r>
              <a:rPr lang="da-DK" baseline="0" dirty="0" smtClean="0"/>
              <a:t> også på Gigthospitalet. På den meget åbenlyse led, at I næste år skal flytte. En flytning der både byder på nye, tidssvarende fysiske rammer – og nye grundvilkår som hospitalet skal operere under. Men I mærker det også på de nye teknologiske muligheder der byder sig til, både i sundhedsvæsnet generelt og hos jer selv. Og I mærker det – eller kommer til at mærke det – på en ny patientkultur som er ved at bryde frem. Fremtidens patient har et andet </a:t>
            </a:r>
            <a:r>
              <a:rPr lang="da-DK" baseline="0" dirty="0" err="1" smtClean="0"/>
              <a:t>mindset</a:t>
            </a:r>
            <a:r>
              <a:rPr lang="da-DK" baseline="0" dirty="0" smtClean="0"/>
              <a:t> end tidligere, en anden måde at forberede sig på, en anden måde at tilgå sundhedsvæsnet og en anden slags forventninger. </a:t>
            </a:r>
          </a:p>
          <a:p>
            <a:r>
              <a:rPr lang="da-DK" baseline="0" dirty="0" smtClean="0"/>
              <a:t>Alle disse forandringer kan tilsammen udgøre en større forstyrrelse af tingene som vi kender dem, eller, som det er blevet populært at kalde det – en </a:t>
            </a:r>
            <a:r>
              <a:rPr lang="da-DK" baseline="0" dirty="0" err="1" smtClean="0"/>
              <a:t>disruption</a:t>
            </a:r>
            <a:r>
              <a:rPr lang="da-DK" baseline="0" dirty="0" smtClean="0"/>
              <a:t>. </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Hele sundhedsvæsenet står i samme situation. I er lille privat hospital – i har meget bedre muligheder for at rykke end det store offentlige sundhedsvæsen.</a:t>
            </a:r>
          </a:p>
          <a:p>
            <a:r>
              <a:rPr lang="da-DK" sz="1200" kern="1200" dirty="0" smtClean="0">
                <a:solidFill>
                  <a:schemeClr val="tx1"/>
                </a:solidFill>
                <a:effectLst/>
                <a:latin typeface="+mn-lt"/>
                <a:ea typeface="+mn-ea"/>
                <a:cs typeface="+mn-cs"/>
              </a:rPr>
              <a:t>I har muligheder nu hvor i skal flytte.</a:t>
            </a:r>
          </a:p>
          <a:p>
            <a:endParaRPr lang="da-DK" dirty="0"/>
          </a:p>
        </p:txBody>
      </p:sp>
      <p:sp>
        <p:nvSpPr>
          <p:cNvPr id="4" name="Pladsholder til diasnummer 3"/>
          <p:cNvSpPr>
            <a:spLocks noGrp="1"/>
          </p:cNvSpPr>
          <p:nvPr>
            <p:ph type="sldNum" sz="quarter" idx="10"/>
          </p:nvPr>
        </p:nvSpPr>
        <p:spPr/>
        <p:txBody>
          <a:bodyPr/>
          <a:lstStyle/>
          <a:p>
            <a:fld id="{B83152C7-365C-45F7-9522-E3237E378E10}" type="slidenum">
              <a:rPr lang="da-DK" smtClean="0">
                <a:solidFill>
                  <a:prstClr val="black"/>
                </a:solidFill>
              </a:rPr>
              <a:pPr/>
              <a:t>8</a:t>
            </a:fld>
            <a:endParaRPr lang="da-DK">
              <a:solidFill>
                <a:prstClr val="black"/>
              </a:solidFill>
            </a:endParaRPr>
          </a:p>
        </p:txBody>
      </p:sp>
    </p:spTree>
    <p:extLst>
      <p:ext uri="{BB962C8B-B14F-4D97-AF65-F5344CB8AC3E}">
        <p14:creationId xmlns:p14="http://schemas.microsoft.com/office/powerpoint/2010/main" val="788517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Dette er et billede</a:t>
            </a:r>
            <a:r>
              <a:rPr lang="da-DK" baseline="0" dirty="0" smtClean="0"/>
              <a:t> af </a:t>
            </a:r>
            <a:r>
              <a:rPr lang="da-DK" baseline="0" dirty="0" err="1" smtClean="0"/>
              <a:t>Easter</a:t>
            </a:r>
            <a:r>
              <a:rPr lang="da-DK" baseline="0" dirty="0" smtClean="0"/>
              <a:t> Parade på Fifth Avenue i New York og er fra år 1900. Som I kan se er hestevognen det altdominerende transportmiddel (en enkelt automobil kan ses midterst til venstre på vejen)</a:t>
            </a:r>
            <a:endParaRPr lang="da-DK" dirty="0"/>
          </a:p>
        </p:txBody>
      </p:sp>
      <p:sp>
        <p:nvSpPr>
          <p:cNvPr id="4" name="Pladsholder til diasnummer 3"/>
          <p:cNvSpPr>
            <a:spLocks noGrp="1"/>
          </p:cNvSpPr>
          <p:nvPr>
            <p:ph type="sldNum" sz="quarter" idx="10"/>
          </p:nvPr>
        </p:nvSpPr>
        <p:spPr/>
        <p:txBody>
          <a:bodyPr/>
          <a:lstStyle/>
          <a:p>
            <a:fld id="{B83152C7-365C-45F7-9522-E3237E378E10}" type="slidenum">
              <a:rPr lang="da-DK" smtClean="0">
                <a:solidFill>
                  <a:prstClr val="black"/>
                </a:solidFill>
              </a:rPr>
              <a:pPr/>
              <a:t>9</a:t>
            </a:fld>
            <a:endParaRPr lang="da-DK">
              <a:solidFill>
                <a:prstClr val="black"/>
              </a:solidFill>
            </a:endParaRPr>
          </a:p>
        </p:txBody>
      </p:sp>
    </p:spTree>
    <p:extLst>
      <p:ext uri="{BB962C8B-B14F-4D97-AF65-F5344CB8AC3E}">
        <p14:creationId xmlns:p14="http://schemas.microsoft.com/office/powerpoint/2010/main" val="3108237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Dette er også</a:t>
            </a:r>
            <a:r>
              <a:rPr lang="da-DK" baseline="0" dirty="0" smtClean="0"/>
              <a:t> et</a:t>
            </a:r>
            <a:r>
              <a:rPr lang="da-DK" dirty="0" smtClean="0"/>
              <a:t> billede</a:t>
            </a:r>
            <a:r>
              <a:rPr lang="da-DK" baseline="0" dirty="0" smtClean="0"/>
              <a:t> af </a:t>
            </a:r>
            <a:r>
              <a:rPr lang="da-DK" baseline="0" dirty="0" err="1" smtClean="0"/>
              <a:t>Easter</a:t>
            </a:r>
            <a:r>
              <a:rPr lang="da-DK" baseline="0" dirty="0" smtClean="0"/>
              <a:t> Parade på Fifth Avenue i New York, og er fra 1913. Et eller andet sted skulle der være en enkelt hestevogn. Kun 13 år efter det forrige billede, men transport var blevet revolutioneret. Dette er det klassiske billede på den </a:t>
            </a:r>
            <a:r>
              <a:rPr lang="da-DK" baseline="0" dirty="0" err="1" smtClean="0"/>
              <a:t>disruption</a:t>
            </a:r>
            <a:r>
              <a:rPr lang="da-DK" baseline="0" dirty="0" smtClean="0"/>
              <a:t> som teknologi kan skabe i samfundet.</a:t>
            </a:r>
            <a:endParaRPr lang="da-DK" dirty="0"/>
          </a:p>
        </p:txBody>
      </p:sp>
      <p:sp>
        <p:nvSpPr>
          <p:cNvPr id="4" name="Pladsholder til diasnummer 3"/>
          <p:cNvSpPr>
            <a:spLocks noGrp="1"/>
          </p:cNvSpPr>
          <p:nvPr>
            <p:ph type="sldNum" sz="quarter" idx="10"/>
          </p:nvPr>
        </p:nvSpPr>
        <p:spPr/>
        <p:txBody>
          <a:bodyPr/>
          <a:lstStyle/>
          <a:p>
            <a:fld id="{B83152C7-365C-45F7-9522-E3237E378E10}" type="slidenum">
              <a:rPr lang="da-DK" smtClean="0">
                <a:solidFill>
                  <a:prstClr val="black"/>
                </a:solidFill>
              </a:rPr>
              <a:pPr/>
              <a:t>10</a:t>
            </a:fld>
            <a:endParaRPr lang="da-DK">
              <a:solidFill>
                <a:prstClr val="black"/>
              </a:solidFill>
            </a:endParaRPr>
          </a:p>
        </p:txBody>
      </p:sp>
    </p:spTree>
    <p:extLst>
      <p:ext uri="{BB962C8B-B14F-4D97-AF65-F5344CB8AC3E}">
        <p14:creationId xmlns:p14="http://schemas.microsoft.com/office/powerpoint/2010/main" val="2548214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Spot dem, der ikke fulgte med</a:t>
            </a:r>
          </a:p>
          <a:p>
            <a:r>
              <a:rPr lang="da-DK" dirty="0" smtClean="0"/>
              <a:t>Der er en del kendte eksempler på </a:t>
            </a:r>
            <a:r>
              <a:rPr lang="da-DK" dirty="0" err="1" smtClean="0"/>
              <a:t>disruption</a:t>
            </a:r>
            <a:r>
              <a:rPr lang="da-DK" dirty="0" smtClean="0"/>
              <a:t> i de senere år. </a:t>
            </a:r>
          </a:p>
          <a:p>
            <a:r>
              <a:rPr lang="da-DK" dirty="0" err="1" smtClean="0"/>
              <a:t>Netflix</a:t>
            </a:r>
            <a:r>
              <a:rPr lang="da-DK" baseline="0" dirty="0" smtClean="0"/>
              <a:t> lancerede </a:t>
            </a:r>
            <a:r>
              <a:rPr lang="da-DK" baseline="0" dirty="0" err="1" smtClean="0"/>
              <a:t>netstreaming</a:t>
            </a:r>
            <a:r>
              <a:rPr lang="da-DK" baseline="0" dirty="0" smtClean="0"/>
              <a:t> af film og tv serier og fik på få år giganten Blockbuster til at gå konkurs. </a:t>
            </a:r>
          </a:p>
          <a:p>
            <a:r>
              <a:rPr lang="da-DK" baseline="0" dirty="0" smtClean="0"/>
              <a:t>Amazon begyndte at sælge bøger på nettet med en service og pris som har kostet livet for mange traditionelle boghandler.</a:t>
            </a:r>
          </a:p>
          <a:p>
            <a:r>
              <a:rPr lang="da-DK" baseline="0" dirty="0" err="1" smtClean="0"/>
              <a:t>Airbnb</a:t>
            </a:r>
            <a:r>
              <a:rPr lang="da-DK" baseline="0" dirty="0" smtClean="0"/>
              <a:t> havde en vision om at bygge en verden ”hvor der ikke længere findes fremmede” – og de har formået i høj grad at forstyrre den etablerede hotelbranche.</a:t>
            </a:r>
          </a:p>
          <a:p>
            <a:r>
              <a:rPr lang="da-DK" baseline="0" dirty="0" smtClean="0"/>
              <a:t>Og i nogle tilfælde er det ikke en gang virksomheder, men teknologier alene, som skaber store forstyrrelser der kan virke ødelæggende på etablerede virksomheder – som vi har set med digitaliseringen – </a:t>
            </a:r>
            <a:r>
              <a:rPr lang="da-DK" baseline="0" dirty="0" err="1" smtClean="0"/>
              <a:t>emails</a:t>
            </a:r>
            <a:r>
              <a:rPr lang="da-DK" baseline="0" dirty="0" smtClean="0"/>
              <a:t>, </a:t>
            </a:r>
            <a:r>
              <a:rPr lang="da-DK" baseline="0" dirty="0" err="1" smtClean="0"/>
              <a:t>eboks</a:t>
            </a:r>
            <a:r>
              <a:rPr lang="da-DK" baseline="0" dirty="0" smtClean="0"/>
              <a:t> etc. – som har ramt Postnord så hårdt at deres eksistens er truet.</a:t>
            </a:r>
            <a:endParaRPr lang="da-DK" dirty="0" smtClean="0"/>
          </a:p>
          <a:p>
            <a:endParaRPr lang="da-DK" dirty="0"/>
          </a:p>
        </p:txBody>
      </p:sp>
      <p:sp>
        <p:nvSpPr>
          <p:cNvPr id="4" name="Pladsholder til diasnummer 3"/>
          <p:cNvSpPr>
            <a:spLocks noGrp="1"/>
          </p:cNvSpPr>
          <p:nvPr>
            <p:ph type="sldNum" sz="quarter" idx="10"/>
          </p:nvPr>
        </p:nvSpPr>
        <p:spPr/>
        <p:txBody>
          <a:bodyPr/>
          <a:lstStyle/>
          <a:p>
            <a:fld id="{4716A1C5-43D0-4142-AFE7-76DEF0FA335A}" type="slidenum">
              <a:rPr lang="da-DK" smtClean="0"/>
              <a:t>11</a:t>
            </a:fld>
            <a:endParaRPr lang="da-DK"/>
          </a:p>
        </p:txBody>
      </p:sp>
    </p:spTree>
    <p:extLst>
      <p:ext uri="{BB962C8B-B14F-4D97-AF65-F5344CB8AC3E}">
        <p14:creationId xmlns:p14="http://schemas.microsoft.com/office/powerpoint/2010/main" val="3878673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smtClean="0"/>
              <a:t>Netflix</a:t>
            </a:r>
            <a:r>
              <a:rPr lang="da-DK" dirty="0" smtClean="0"/>
              <a:t> gik ikke ud og konkurrerede direkte</a:t>
            </a:r>
            <a:r>
              <a:rPr lang="da-DK" baseline="0" dirty="0" smtClean="0"/>
              <a:t> med Blockbuster – det ville det aldrig have kunnet. De fandt en niche – en gruppe kunder som ikke ville betale Blockbusters priser, men som var interesseret i et billigere alternativ. Efterhånden voksede kundegruppen, Teknologien udviklede sig mere og </a:t>
            </a:r>
            <a:r>
              <a:rPr lang="da-DK" baseline="0" dirty="0" err="1" smtClean="0"/>
              <a:t>Netflix</a:t>
            </a:r>
            <a:r>
              <a:rPr lang="da-DK" baseline="0" dirty="0" smtClean="0"/>
              <a:t> endte med et produkt som hovedparten af Blockbusters traditionelle kunder fandt tiltrækkende. Undervejs blev der skabt en kundeforventning om at kunne få det man havde lyst til når man havde lyst til det – hjemmefra. Det kunne Blockbuster ikke matche.</a:t>
            </a:r>
            <a:endParaRPr lang="da-DK" dirty="0"/>
          </a:p>
        </p:txBody>
      </p:sp>
      <p:sp>
        <p:nvSpPr>
          <p:cNvPr id="4" name="Pladsholder til diasnummer 3"/>
          <p:cNvSpPr>
            <a:spLocks noGrp="1"/>
          </p:cNvSpPr>
          <p:nvPr>
            <p:ph type="sldNum" sz="quarter" idx="10"/>
          </p:nvPr>
        </p:nvSpPr>
        <p:spPr/>
        <p:txBody>
          <a:bodyPr/>
          <a:lstStyle/>
          <a:p>
            <a:fld id="{B83152C7-365C-45F7-9522-E3237E378E10}" type="slidenum">
              <a:rPr lang="da-DK" smtClean="0">
                <a:solidFill>
                  <a:prstClr val="black"/>
                </a:solidFill>
              </a:rPr>
              <a:pPr/>
              <a:t>12</a:t>
            </a:fld>
            <a:endParaRPr lang="da-DK">
              <a:solidFill>
                <a:prstClr val="black"/>
              </a:solidFill>
            </a:endParaRPr>
          </a:p>
        </p:txBody>
      </p:sp>
    </p:spTree>
    <p:extLst>
      <p:ext uri="{BB962C8B-B14F-4D97-AF65-F5344CB8AC3E}">
        <p14:creationId xmlns:p14="http://schemas.microsoft.com/office/powerpoint/2010/main" val="196326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 kundeforventninger mennesker har i andre dele af deres liv, smitter</a:t>
            </a:r>
            <a:r>
              <a:rPr lang="da-DK" baseline="0" dirty="0" smtClean="0"/>
              <a:t> af på forventningerne til sundhedssystemet. Når ikke forventningerne kan indfries søger folk andre steder hen – private sundhedsforsikringer etc. Taberne bliver de ressourcesvage patienter, som ikke formår at tage denne styring, og som bliver ladt tilbage i et udhulet sundhedssystem.</a:t>
            </a:r>
            <a:endParaRPr lang="da-DK" dirty="0"/>
          </a:p>
        </p:txBody>
      </p:sp>
      <p:sp>
        <p:nvSpPr>
          <p:cNvPr id="4" name="Pladsholder til diasnummer 3"/>
          <p:cNvSpPr>
            <a:spLocks noGrp="1"/>
          </p:cNvSpPr>
          <p:nvPr>
            <p:ph type="sldNum" sz="quarter" idx="10"/>
          </p:nvPr>
        </p:nvSpPr>
        <p:spPr/>
        <p:txBody>
          <a:bodyPr/>
          <a:lstStyle/>
          <a:p>
            <a:fld id="{B83152C7-365C-45F7-9522-E3237E378E10}" type="slidenum">
              <a:rPr lang="da-DK" smtClean="0">
                <a:solidFill>
                  <a:prstClr val="black"/>
                </a:solidFill>
              </a:rPr>
              <a:pPr/>
              <a:t>13</a:t>
            </a:fld>
            <a:endParaRPr lang="da-DK">
              <a:solidFill>
                <a:prstClr val="black"/>
              </a:solidFill>
            </a:endParaRPr>
          </a:p>
        </p:txBody>
      </p:sp>
    </p:spTree>
    <p:extLst>
      <p:ext uri="{BB962C8B-B14F-4D97-AF65-F5344CB8AC3E}">
        <p14:creationId xmlns:p14="http://schemas.microsoft.com/office/powerpoint/2010/main" val="3818441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a:xfrm>
            <a:off x="457200" y="6356350"/>
            <a:ext cx="2133600" cy="365125"/>
          </a:xfrm>
          <a:prstGeom prst="rect">
            <a:avLst/>
          </a:prstGeom>
        </p:spPr>
        <p:txBody>
          <a:bodyPr/>
          <a:lstStyle/>
          <a:p>
            <a:fld id="{EDC5A5AF-D9E8-4DD6-999F-A60663D43858}" type="datetimeFigureOut">
              <a:rPr lang="da-DK" smtClean="0"/>
              <a:t>26-05-2017</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p>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a:lstStyle/>
          <a:p>
            <a:fld id="{DAB94411-2297-4BD0-B197-35E3682289EC}" type="slidenum">
              <a:rPr lang="da-DK" smtClean="0"/>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a:xfrm>
            <a:off x="457200" y="6356350"/>
            <a:ext cx="2133600" cy="365125"/>
          </a:xfrm>
          <a:prstGeom prst="rect">
            <a:avLst/>
          </a:prstGeom>
        </p:spPr>
        <p:txBody>
          <a:bodyPr/>
          <a:lstStyle/>
          <a:p>
            <a:fld id="{EDC5A5AF-D9E8-4DD6-999F-A60663D43858}" type="datetimeFigureOut">
              <a:rPr lang="da-DK" smtClean="0"/>
              <a:t>26-05-2017</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p>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a:lstStyle/>
          <a:p>
            <a:fld id="{DAB94411-2297-4BD0-B197-35E3682289EC}" type="slidenum">
              <a:rPr lang="da-DK" smtClean="0"/>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a:xfrm>
            <a:off x="457200" y="6356350"/>
            <a:ext cx="2133600" cy="365125"/>
          </a:xfrm>
          <a:prstGeom prst="rect">
            <a:avLst/>
          </a:prstGeom>
        </p:spPr>
        <p:txBody>
          <a:bodyPr/>
          <a:lstStyle/>
          <a:p>
            <a:fld id="{EDC5A5AF-D9E8-4DD6-999F-A60663D43858}" type="datetimeFigureOut">
              <a:rPr lang="da-DK" smtClean="0"/>
              <a:t>26-05-2017</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p>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a:lstStyle/>
          <a:p>
            <a:fld id="{DAB94411-2297-4BD0-B197-35E3682289EC}" type="slidenum">
              <a:rPr lang="da-DK" smtClean="0"/>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a:xfrm>
            <a:off x="457200" y="6356350"/>
            <a:ext cx="2133600" cy="365125"/>
          </a:xfrm>
          <a:prstGeom prst="rect">
            <a:avLst/>
          </a:prstGeom>
        </p:spPr>
        <p:txBody>
          <a:bodyPr/>
          <a:lstStyle/>
          <a:p>
            <a:fld id="{EDC5A5AF-D9E8-4DD6-999F-A60663D43858}" type="datetimeFigureOut">
              <a:rPr lang="da-DK" smtClean="0"/>
              <a:t>26-05-2017</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p>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a:lstStyle/>
          <a:p>
            <a:fld id="{DAB94411-2297-4BD0-B197-35E3682289EC}" type="slidenum">
              <a:rPr lang="da-DK" smtClean="0"/>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a:xfrm>
            <a:off x="457200" y="6356350"/>
            <a:ext cx="2133600" cy="365125"/>
          </a:xfrm>
          <a:prstGeom prst="rect">
            <a:avLst/>
          </a:prstGeom>
        </p:spPr>
        <p:txBody>
          <a:bodyPr/>
          <a:lstStyle/>
          <a:p>
            <a:fld id="{EDC5A5AF-D9E8-4DD6-999F-A60663D43858}" type="datetimeFigureOut">
              <a:rPr lang="da-DK" smtClean="0"/>
              <a:t>26-05-2017</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p>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a:lstStyle/>
          <a:p>
            <a:fld id="{DAB94411-2297-4BD0-B197-35E3682289EC}" type="slidenum">
              <a:rPr lang="da-DK" smtClean="0"/>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a:xfrm>
            <a:off x="457200" y="6356350"/>
            <a:ext cx="2133600" cy="365125"/>
          </a:xfrm>
          <a:prstGeom prst="rect">
            <a:avLst/>
          </a:prstGeom>
        </p:spPr>
        <p:txBody>
          <a:bodyPr/>
          <a:lstStyle/>
          <a:p>
            <a:fld id="{EDC5A5AF-D9E8-4DD6-999F-A60663D43858}" type="datetimeFigureOut">
              <a:rPr lang="da-DK" smtClean="0"/>
              <a:t>26-05-2017</a:t>
            </a:fld>
            <a:endParaRPr lang="da-DK"/>
          </a:p>
        </p:txBody>
      </p:sp>
      <p:sp>
        <p:nvSpPr>
          <p:cNvPr id="6" name="Pladsholder til sidefod 5"/>
          <p:cNvSpPr>
            <a:spLocks noGrp="1"/>
          </p:cNvSpPr>
          <p:nvPr>
            <p:ph type="ftr" sz="quarter" idx="11"/>
          </p:nvPr>
        </p:nvSpPr>
        <p:spPr>
          <a:xfrm>
            <a:off x="3124200" y="6356350"/>
            <a:ext cx="2895600" cy="365125"/>
          </a:xfrm>
          <a:prstGeom prst="rect">
            <a:avLst/>
          </a:prstGeom>
        </p:spPr>
        <p:txBody>
          <a:bodyPr/>
          <a:lstStyle/>
          <a:p>
            <a:endParaRPr lang="da-DK"/>
          </a:p>
        </p:txBody>
      </p:sp>
      <p:sp>
        <p:nvSpPr>
          <p:cNvPr id="7" name="Pladsholder til diasnummer 6"/>
          <p:cNvSpPr>
            <a:spLocks noGrp="1"/>
          </p:cNvSpPr>
          <p:nvPr>
            <p:ph type="sldNum" sz="quarter" idx="12"/>
          </p:nvPr>
        </p:nvSpPr>
        <p:spPr>
          <a:xfrm>
            <a:off x="6553200" y="6356350"/>
            <a:ext cx="2133600" cy="365125"/>
          </a:xfrm>
          <a:prstGeom prst="rect">
            <a:avLst/>
          </a:prstGeom>
        </p:spPr>
        <p:txBody>
          <a:bodyPr/>
          <a:lstStyle/>
          <a:p>
            <a:fld id="{DAB94411-2297-4BD0-B197-35E3682289EC}" type="slidenum">
              <a:rPr lang="da-DK" smtClean="0"/>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a:xfrm>
            <a:off x="457200" y="6356350"/>
            <a:ext cx="2133600" cy="365125"/>
          </a:xfrm>
          <a:prstGeom prst="rect">
            <a:avLst/>
          </a:prstGeom>
        </p:spPr>
        <p:txBody>
          <a:bodyPr/>
          <a:lstStyle/>
          <a:p>
            <a:fld id="{EDC5A5AF-D9E8-4DD6-999F-A60663D43858}" type="datetimeFigureOut">
              <a:rPr lang="da-DK" smtClean="0"/>
              <a:t>26-05-2017</a:t>
            </a:fld>
            <a:endParaRPr lang="da-DK"/>
          </a:p>
        </p:txBody>
      </p:sp>
      <p:sp>
        <p:nvSpPr>
          <p:cNvPr id="8" name="Pladsholder til sidefod 7"/>
          <p:cNvSpPr>
            <a:spLocks noGrp="1"/>
          </p:cNvSpPr>
          <p:nvPr>
            <p:ph type="ftr" sz="quarter" idx="11"/>
          </p:nvPr>
        </p:nvSpPr>
        <p:spPr>
          <a:xfrm>
            <a:off x="3124200" y="6356350"/>
            <a:ext cx="2895600" cy="365125"/>
          </a:xfrm>
          <a:prstGeom prst="rect">
            <a:avLst/>
          </a:prstGeom>
        </p:spPr>
        <p:txBody>
          <a:bodyPr/>
          <a:lstStyle/>
          <a:p>
            <a:endParaRPr lang="da-DK"/>
          </a:p>
        </p:txBody>
      </p:sp>
      <p:sp>
        <p:nvSpPr>
          <p:cNvPr id="9" name="Pladsholder til diasnummer 8"/>
          <p:cNvSpPr>
            <a:spLocks noGrp="1"/>
          </p:cNvSpPr>
          <p:nvPr>
            <p:ph type="sldNum" sz="quarter" idx="12"/>
          </p:nvPr>
        </p:nvSpPr>
        <p:spPr>
          <a:xfrm>
            <a:off x="6553200" y="6356350"/>
            <a:ext cx="2133600" cy="365125"/>
          </a:xfrm>
          <a:prstGeom prst="rect">
            <a:avLst/>
          </a:prstGeom>
        </p:spPr>
        <p:txBody>
          <a:bodyPr/>
          <a:lstStyle/>
          <a:p>
            <a:fld id="{DAB94411-2297-4BD0-B197-35E3682289EC}" type="slidenum">
              <a:rPr lang="da-DK" smtClean="0"/>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a:xfrm>
            <a:off x="457200" y="6356350"/>
            <a:ext cx="2133600" cy="365125"/>
          </a:xfrm>
          <a:prstGeom prst="rect">
            <a:avLst/>
          </a:prstGeom>
        </p:spPr>
        <p:txBody>
          <a:bodyPr/>
          <a:lstStyle/>
          <a:p>
            <a:fld id="{EDC5A5AF-D9E8-4DD6-999F-A60663D43858}" type="datetimeFigureOut">
              <a:rPr lang="da-DK" smtClean="0"/>
              <a:t>26-05-2017</a:t>
            </a:fld>
            <a:endParaRPr lang="da-DK"/>
          </a:p>
        </p:txBody>
      </p:sp>
      <p:sp>
        <p:nvSpPr>
          <p:cNvPr id="4" name="Pladsholder til sidefod 3"/>
          <p:cNvSpPr>
            <a:spLocks noGrp="1"/>
          </p:cNvSpPr>
          <p:nvPr>
            <p:ph type="ftr" sz="quarter" idx="11"/>
          </p:nvPr>
        </p:nvSpPr>
        <p:spPr>
          <a:xfrm>
            <a:off x="3124200" y="6356350"/>
            <a:ext cx="2895600" cy="365125"/>
          </a:xfrm>
          <a:prstGeom prst="rect">
            <a:avLst/>
          </a:prstGeom>
        </p:spPr>
        <p:txBody>
          <a:bodyPr/>
          <a:lstStyle/>
          <a:p>
            <a:endParaRPr lang="da-DK"/>
          </a:p>
        </p:txBody>
      </p:sp>
      <p:sp>
        <p:nvSpPr>
          <p:cNvPr id="5" name="Pladsholder til diasnummer 4"/>
          <p:cNvSpPr>
            <a:spLocks noGrp="1"/>
          </p:cNvSpPr>
          <p:nvPr>
            <p:ph type="sldNum" sz="quarter" idx="12"/>
          </p:nvPr>
        </p:nvSpPr>
        <p:spPr>
          <a:xfrm>
            <a:off x="6553200" y="6356350"/>
            <a:ext cx="2133600" cy="365125"/>
          </a:xfrm>
          <a:prstGeom prst="rect">
            <a:avLst/>
          </a:prstGeom>
        </p:spPr>
        <p:txBody>
          <a:bodyPr/>
          <a:lstStyle/>
          <a:p>
            <a:fld id="{DAB94411-2297-4BD0-B197-35E3682289EC}" type="slidenum">
              <a:rPr lang="da-DK" smtClean="0"/>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a:xfrm>
            <a:off x="457200" y="6356350"/>
            <a:ext cx="2133600" cy="365125"/>
          </a:xfrm>
          <a:prstGeom prst="rect">
            <a:avLst/>
          </a:prstGeom>
        </p:spPr>
        <p:txBody>
          <a:bodyPr/>
          <a:lstStyle/>
          <a:p>
            <a:fld id="{EDC5A5AF-D9E8-4DD6-999F-A60663D43858}" type="datetimeFigureOut">
              <a:rPr lang="da-DK" smtClean="0"/>
              <a:t>26-05-2017</a:t>
            </a:fld>
            <a:endParaRPr lang="da-DK"/>
          </a:p>
        </p:txBody>
      </p:sp>
      <p:sp>
        <p:nvSpPr>
          <p:cNvPr id="3" name="Pladsholder til sidefod 2"/>
          <p:cNvSpPr>
            <a:spLocks noGrp="1"/>
          </p:cNvSpPr>
          <p:nvPr>
            <p:ph type="ftr" sz="quarter" idx="11"/>
          </p:nvPr>
        </p:nvSpPr>
        <p:spPr>
          <a:xfrm>
            <a:off x="3124200" y="6356350"/>
            <a:ext cx="2895600" cy="365125"/>
          </a:xfrm>
          <a:prstGeom prst="rect">
            <a:avLst/>
          </a:prstGeom>
        </p:spPr>
        <p:txBody>
          <a:bodyPr/>
          <a:lstStyle/>
          <a:p>
            <a:endParaRPr lang="da-DK"/>
          </a:p>
        </p:txBody>
      </p:sp>
      <p:sp>
        <p:nvSpPr>
          <p:cNvPr id="4" name="Pladsholder til diasnummer 3"/>
          <p:cNvSpPr>
            <a:spLocks noGrp="1"/>
          </p:cNvSpPr>
          <p:nvPr>
            <p:ph type="sldNum" sz="quarter" idx="12"/>
          </p:nvPr>
        </p:nvSpPr>
        <p:spPr>
          <a:xfrm>
            <a:off x="6553200" y="6356350"/>
            <a:ext cx="2133600" cy="365125"/>
          </a:xfrm>
          <a:prstGeom prst="rect">
            <a:avLst/>
          </a:prstGeom>
        </p:spPr>
        <p:txBody>
          <a:bodyPr/>
          <a:lstStyle/>
          <a:p>
            <a:fld id="{DAB94411-2297-4BD0-B197-35E3682289EC}" type="slidenum">
              <a:rPr lang="da-DK" smtClean="0"/>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a:xfrm>
            <a:off x="457200" y="6356350"/>
            <a:ext cx="2133600" cy="365125"/>
          </a:xfrm>
          <a:prstGeom prst="rect">
            <a:avLst/>
          </a:prstGeom>
        </p:spPr>
        <p:txBody>
          <a:bodyPr/>
          <a:lstStyle/>
          <a:p>
            <a:fld id="{EDC5A5AF-D9E8-4DD6-999F-A60663D43858}" type="datetimeFigureOut">
              <a:rPr lang="da-DK" smtClean="0"/>
              <a:t>26-05-2017</a:t>
            </a:fld>
            <a:endParaRPr lang="da-DK"/>
          </a:p>
        </p:txBody>
      </p:sp>
      <p:sp>
        <p:nvSpPr>
          <p:cNvPr id="6" name="Pladsholder til sidefod 5"/>
          <p:cNvSpPr>
            <a:spLocks noGrp="1"/>
          </p:cNvSpPr>
          <p:nvPr>
            <p:ph type="ftr" sz="quarter" idx="11"/>
          </p:nvPr>
        </p:nvSpPr>
        <p:spPr>
          <a:xfrm>
            <a:off x="3124200" y="6356350"/>
            <a:ext cx="2895600" cy="365125"/>
          </a:xfrm>
          <a:prstGeom prst="rect">
            <a:avLst/>
          </a:prstGeom>
        </p:spPr>
        <p:txBody>
          <a:bodyPr/>
          <a:lstStyle/>
          <a:p>
            <a:endParaRPr lang="da-DK"/>
          </a:p>
        </p:txBody>
      </p:sp>
      <p:sp>
        <p:nvSpPr>
          <p:cNvPr id="7" name="Pladsholder til diasnummer 6"/>
          <p:cNvSpPr>
            <a:spLocks noGrp="1"/>
          </p:cNvSpPr>
          <p:nvPr>
            <p:ph type="sldNum" sz="quarter" idx="12"/>
          </p:nvPr>
        </p:nvSpPr>
        <p:spPr>
          <a:xfrm>
            <a:off x="6553200" y="6356350"/>
            <a:ext cx="2133600" cy="365125"/>
          </a:xfrm>
          <a:prstGeom prst="rect">
            <a:avLst/>
          </a:prstGeom>
        </p:spPr>
        <p:txBody>
          <a:bodyPr/>
          <a:lstStyle/>
          <a:p>
            <a:fld id="{DAB94411-2297-4BD0-B197-35E3682289EC}" type="slidenum">
              <a:rPr lang="da-DK" smtClean="0"/>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a:xfrm>
            <a:off x="457200" y="6356350"/>
            <a:ext cx="2133600" cy="365125"/>
          </a:xfrm>
          <a:prstGeom prst="rect">
            <a:avLst/>
          </a:prstGeom>
        </p:spPr>
        <p:txBody>
          <a:bodyPr/>
          <a:lstStyle/>
          <a:p>
            <a:fld id="{EDC5A5AF-D9E8-4DD6-999F-A60663D43858}" type="datetimeFigureOut">
              <a:rPr lang="da-DK" smtClean="0"/>
              <a:t>26-05-2017</a:t>
            </a:fld>
            <a:endParaRPr lang="da-DK"/>
          </a:p>
        </p:txBody>
      </p:sp>
      <p:sp>
        <p:nvSpPr>
          <p:cNvPr id="6" name="Pladsholder til sidefod 5"/>
          <p:cNvSpPr>
            <a:spLocks noGrp="1"/>
          </p:cNvSpPr>
          <p:nvPr>
            <p:ph type="ftr" sz="quarter" idx="11"/>
          </p:nvPr>
        </p:nvSpPr>
        <p:spPr>
          <a:xfrm>
            <a:off x="3124200" y="6356350"/>
            <a:ext cx="2895600" cy="365125"/>
          </a:xfrm>
          <a:prstGeom prst="rect">
            <a:avLst/>
          </a:prstGeom>
        </p:spPr>
        <p:txBody>
          <a:bodyPr/>
          <a:lstStyle/>
          <a:p>
            <a:endParaRPr lang="da-DK"/>
          </a:p>
        </p:txBody>
      </p:sp>
      <p:sp>
        <p:nvSpPr>
          <p:cNvPr id="7" name="Pladsholder til diasnummer 6"/>
          <p:cNvSpPr>
            <a:spLocks noGrp="1"/>
          </p:cNvSpPr>
          <p:nvPr>
            <p:ph type="sldNum" sz="quarter" idx="12"/>
          </p:nvPr>
        </p:nvSpPr>
        <p:spPr>
          <a:xfrm>
            <a:off x="6553200" y="6356350"/>
            <a:ext cx="2133600" cy="365125"/>
          </a:xfrm>
          <a:prstGeom prst="rect">
            <a:avLst/>
          </a:prstGeom>
        </p:spPr>
        <p:txBody>
          <a:bodyPr/>
          <a:lstStyle/>
          <a:p>
            <a:fld id="{DAB94411-2297-4BD0-B197-35E3682289EC}" type="slidenum">
              <a:rPr lang="da-DK" smtClean="0"/>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SDSI_dk_pos"/>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92163" y="128588"/>
            <a:ext cx="16129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userDrawn="1"/>
        </p:nvSpPr>
        <p:spPr bwMode="auto">
          <a:xfrm>
            <a:off x="3557588" y="268288"/>
            <a:ext cx="4794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spcBef>
                <a:spcPct val="50000"/>
              </a:spcBef>
              <a:defRPr/>
            </a:pPr>
            <a:r>
              <a:rPr lang="da-DK" altLang="da-DK" sz="1200" dirty="0" smtClean="0">
                <a:latin typeface="Arial Narrow" pitchFamily="34" charset="0"/>
              </a:rPr>
              <a:t>2017</a:t>
            </a:r>
            <a:r>
              <a:rPr lang="en-US" altLang="da-DK" sz="1200" dirty="0" smtClean="0">
                <a:latin typeface="Arial Narrow" pitchFamily="34" charset="0"/>
              </a:rPr>
              <a:t>/ </a:t>
            </a:r>
            <a:fld id="{54A6DBEC-58F8-49DE-9B1B-5849F72699D8}" type="slidenum">
              <a:rPr lang="en-US" altLang="da-DK" sz="1200" b="1" smtClean="0">
                <a:latin typeface="Arial Narrow" pitchFamily="34" charset="0"/>
              </a:rPr>
              <a:pPr algn="r" eaLnBrk="1" hangingPunct="1">
                <a:spcBef>
                  <a:spcPct val="50000"/>
                </a:spcBef>
                <a:defRPr/>
              </a:pPr>
              <a:t>‹nr.›</a:t>
            </a:fld>
            <a:endParaRPr lang="da-DK" altLang="da-DK" sz="1200" b="1" dirty="0" smtClean="0">
              <a:latin typeface="Arial Narrow" pitchFamily="34" charset="0"/>
            </a:endParaRPr>
          </a:p>
        </p:txBody>
      </p:sp>
      <p:sp>
        <p:nvSpPr>
          <p:cNvPr id="9" name="Line 9"/>
          <p:cNvSpPr>
            <a:spLocks noChangeShapeType="1"/>
          </p:cNvSpPr>
          <p:nvPr userDrawn="1"/>
        </p:nvSpPr>
        <p:spPr bwMode="auto">
          <a:xfrm>
            <a:off x="792163" y="838200"/>
            <a:ext cx="7559675"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0" name="Line 10"/>
          <p:cNvSpPr>
            <a:spLocks noChangeShapeType="1"/>
          </p:cNvSpPr>
          <p:nvPr userDrawn="1"/>
        </p:nvSpPr>
        <p:spPr bwMode="auto">
          <a:xfrm>
            <a:off x="792163" y="6335713"/>
            <a:ext cx="7559675"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da-DK"/>
          </a:p>
        </p:txBody>
      </p:sp>
      <p:pic>
        <p:nvPicPr>
          <p:cNvPr id="2050"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593184" y="178014"/>
            <a:ext cx="2404791" cy="549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uh.dk/om-auh/afdelinger/reumatologisk-afdeling/ledsygdomme/leddegigt/telemedicin-til-gigtpatient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d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978"/>
            <a:ext cx="9144000" cy="6858000"/>
          </a:xfrm>
        </p:spPr>
      </p:pic>
      <p:sp>
        <p:nvSpPr>
          <p:cNvPr id="11" name="Rectangle 2"/>
          <p:cNvSpPr txBox="1">
            <a:spLocks noChangeArrowheads="1"/>
          </p:cNvSpPr>
          <p:nvPr/>
        </p:nvSpPr>
        <p:spPr>
          <a:xfrm>
            <a:off x="351702" y="692696"/>
            <a:ext cx="3224212" cy="4627563"/>
          </a:xfrm>
          <a:prstGeom prst="rect">
            <a:avLst/>
          </a:prstGeom>
          <a:solidFill>
            <a:schemeClr val="bg1">
              <a:alpha val="65000"/>
            </a:schemeClr>
          </a:solidFill>
          <a:ln w="76200">
            <a:solidFill>
              <a:schemeClr val="tx1"/>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200"/>
              </a:lnSpc>
            </a:pPr>
            <a:r>
              <a:rPr lang="da-DK" altLang="da-DK" smtClean="0"/>
              <a:t/>
            </a:r>
            <a:br>
              <a:rPr lang="da-DK" altLang="da-DK" smtClean="0"/>
            </a:br>
            <a:r>
              <a:rPr lang="da-DK" altLang="da-DK" smtClean="0"/>
              <a:t/>
            </a:r>
            <a:br>
              <a:rPr lang="da-DK" altLang="da-DK" smtClean="0"/>
            </a:br>
            <a:r>
              <a:rPr lang="da-DK" altLang="da-DK" smtClean="0"/>
              <a:t/>
            </a:r>
            <a:br>
              <a:rPr lang="da-DK" altLang="da-DK" smtClean="0"/>
            </a:br>
            <a:r>
              <a:rPr lang="da-DK" altLang="da-DK" smtClean="0"/>
              <a:t/>
            </a:r>
            <a:br>
              <a:rPr lang="da-DK" altLang="da-DK" smtClean="0"/>
            </a:br>
            <a:endParaRPr lang="da-DK" altLang="da-DK" dirty="0" smtClean="0"/>
          </a:p>
        </p:txBody>
      </p:sp>
      <p:sp>
        <p:nvSpPr>
          <p:cNvPr id="12" name="Text Box 5"/>
          <p:cNvSpPr txBox="1">
            <a:spLocks noChangeArrowheads="1"/>
          </p:cNvSpPr>
          <p:nvPr/>
        </p:nvSpPr>
        <p:spPr bwMode="auto">
          <a:xfrm>
            <a:off x="624715" y="1556792"/>
            <a:ext cx="25987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ts val="2100"/>
              </a:lnSpc>
              <a:defRPr sz="1600" b="1">
                <a:solidFill>
                  <a:schemeClr val="tx1"/>
                </a:solidFill>
                <a:latin typeface="Arial" charset="0"/>
                <a:ea typeface="ＭＳ Ｐゴシック" pitchFamily="34" charset="-128"/>
              </a:defRPr>
            </a:lvl1pPr>
            <a:lvl2pPr marL="742950" indent="-285750" eaLnBrk="0" hangingPunct="0">
              <a:lnSpc>
                <a:spcPts val="3000"/>
              </a:lnSpc>
              <a:defRPr sz="2800">
                <a:solidFill>
                  <a:schemeClr val="tx1"/>
                </a:solidFill>
                <a:latin typeface="Arial" charset="0"/>
                <a:ea typeface="ＭＳ Ｐゴシック" pitchFamily="34" charset="-128"/>
              </a:defRPr>
            </a:lvl2pPr>
            <a:lvl3pPr marL="1143000" indent="-228600" eaLnBrk="0" hangingPunct="0">
              <a:lnSpc>
                <a:spcPts val="3000"/>
              </a:lnSpc>
              <a:buFont typeface="Arial" charset="0"/>
              <a:buChar char="—"/>
              <a:defRPr sz="2800">
                <a:solidFill>
                  <a:schemeClr val="tx1"/>
                </a:solidFill>
                <a:latin typeface="Arial" charset="0"/>
                <a:ea typeface="ＭＳ Ｐゴシック" pitchFamily="34" charset="-128"/>
              </a:defRPr>
            </a:lvl3pPr>
            <a:lvl4pPr marL="1600200" indent="-228600" eaLnBrk="0" hangingPunct="0">
              <a:lnSpc>
                <a:spcPts val="3000"/>
              </a:lnSpc>
              <a:defRPr sz="2800">
                <a:solidFill>
                  <a:schemeClr val="tx1"/>
                </a:solidFill>
                <a:latin typeface="Arial" charset="0"/>
                <a:ea typeface="ＭＳ Ｐゴシック" pitchFamily="34" charset="-128"/>
              </a:defRPr>
            </a:lvl4pPr>
            <a:lvl5pPr marL="2057400" indent="-228600" eaLnBrk="0" hangingPunct="0">
              <a:lnSpc>
                <a:spcPts val="1600"/>
              </a:lnSpc>
              <a:defRPr sz="1000">
                <a:solidFill>
                  <a:schemeClr val="tx1"/>
                </a:solidFill>
                <a:latin typeface="Arial" charset="0"/>
                <a:ea typeface="ＭＳ Ｐゴシック" pitchFamily="34" charset="-128"/>
              </a:defRPr>
            </a:lvl5pPr>
            <a:lvl6pPr marL="2514600" indent="-228600" eaLnBrk="0" fontAlgn="base" hangingPunct="0">
              <a:lnSpc>
                <a:spcPts val="1600"/>
              </a:lnSpc>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lnSpc>
                <a:spcPts val="1600"/>
              </a:lnSpc>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lnSpc>
                <a:spcPts val="1600"/>
              </a:lnSpc>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lnSpc>
                <a:spcPts val="1600"/>
              </a:lnSpc>
              <a:spcBef>
                <a:spcPct val="0"/>
              </a:spcBef>
              <a:spcAft>
                <a:spcPct val="0"/>
              </a:spcAft>
              <a:defRPr sz="1000">
                <a:solidFill>
                  <a:schemeClr val="tx1"/>
                </a:solidFill>
                <a:latin typeface="Arial" charset="0"/>
                <a:ea typeface="ＭＳ Ｐゴシック" pitchFamily="34" charset="-128"/>
              </a:defRPr>
            </a:lvl9pPr>
          </a:lstStyle>
          <a:p>
            <a:pPr algn="ctr" defTabSz="914400" eaLnBrk="1" hangingPunct="1">
              <a:lnSpc>
                <a:spcPct val="100000"/>
              </a:lnSpc>
              <a:spcBef>
                <a:spcPct val="50000"/>
              </a:spcBef>
            </a:pPr>
            <a:r>
              <a:rPr lang="da-DK" altLang="da-DK" sz="3600" dirty="0" smtClean="0">
                <a:latin typeface="Interstate-RegularCondensed" panose="02000606030000020004" pitchFamily="2" charset="0"/>
              </a:rPr>
              <a:t>Fremtidens gigthospital</a:t>
            </a:r>
            <a:endParaRPr lang="da-DK" altLang="da-DK" sz="3600" dirty="0">
              <a:latin typeface="Interstate-RegularCondensed" panose="02000606030000020004" pitchFamily="2" charset="0"/>
            </a:endParaRPr>
          </a:p>
        </p:txBody>
      </p:sp>
      <p:sp>
        <p:nvSpPr>
          <p:cNvPr id="13" name="Line 6"/>
          <p:cNvSpPr>
            <a:spLocks noChangeShapeType="1"/>
          </p:cNvSpPr>
          <p:nvPr/>
        </p:nvSpPr>
        <p:spPr bwMode="auto">
          <a:xfrm>
            <a:off x="1782039" y="2852936"/>
            <a:ext cx="3635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4" name="Line 7"/>
          <p:cNvSpPr>
            <a:spLocks noChangeShapeType="1"/>
          </p:cNvSpPr>
          <p:nvPr/>
        </p:nvSpPr>
        <p:spPr bwMode="auto">
          <a:xfrm>
            <a:off x="1742316" y="1406185"/>
            <a:ext cx="3635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6" name="Line 12"/>
          <p:cNvSpPr>
            <a:spLocks noChangeShapeType="1"/>
          </p:cNvSpPr>
          <p:nvPr/>
        </p:nvSpPr>
        <p:spPr bwMode="auto">
          <a:xfrm>
            <a:off x="523945" y="3429000"/>
            <a:ext cx="2879725"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da-DK"/>
          </a:p>
        </p:txBody>
      </p:sp>
      <p:pic>
        <p:nvPicPr>
          <p:cNvPr id="17" name="Picture 13" descr="SDSI_dk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70" y="3459093"/>
            <a:ext cx="2479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883" y="4473804"/>
            <a:ext cx="3024997" cy="692771"/>
          </a:xfrm>
          <a:prstGeom prst="rect">
            <a:avLst/>
          </a:prstGeom>
          <a:solidFill>
            <a:schemeClr val="bg1"/>
          </a:solidFill>
          <a:ln>
            <a:noFill/>
          </a:ln>
          <a:effectLst/>
        </p:spPr>
      </p:pic>
    </p:spTree>
    <p:extLst>
      <p:ext uri="{BB962C8B-B14F-4D97-AF65-F5344CB8AC3E}">
        <p14:creationId xmlns:p14="http://schemas.microsoft.com/office/powerpoint/2010/main" val="4072011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5445224"/>
            <a:ext cx="8496944" cy="1143000"/>
          </a:xfrm>
        </p:spPr>
        <p:txBody>
          <a:bodyPr>
            <a:normAutofit/>
          </a:bodyPr>
          <a:lstStyle/>
          <a:p>
            <a:r>
              <a:rPr lang="en-US" sz="2000" dirty="0"/>
              <a:t>Easter Parade </a:t>
            </a:r>
            <a:r>
              <a:rPr lang="en-US" sz="2000" dirty="0" err="1" smtClean="0"/>
              <a:t>på</a:t>
            </a:r>
            <a:r>
              <a:rPr lang="en-US" sz="2000" dirty="0" smtClean="0"/>
              <a:t> </a:t>
            </a:r>
            <a:r>
              <a:rPr lang="en-US" sz="2000" dirty="0"/>
              <a:t>Fifth Avenue, New York (</a:t>
            </a:r>
            <a:r>
              <a:rPr lang="en-US" sz="2000" dirty="0" smtClean="0"/>
              <a:t>1913) </a:t>
            </a:r>
            <a:r>
              <a:rPr lang="en-US" sz="2000" dirty="0"/>
              <a:t>– </a:t>
            </a:r>
            <a:r>
              <a:rPr lang="en-US" sz="2000" dirty="0" err="1" smtClean="0"/>
              <a:t>Kan</a:t>
            </a:r>
            <a:r>
              <a:rPr lang="en-US" sz="2000" dirty="0" smtClean="0"/>
              <a:t> du </a:t>
            </a:r>
            <a:r>
              <a:rPr lang="en-US" sz="2000" dirty="0" err="1" smtClean="0"/>
              <a:t>spotte</a:t>
            </a:r>
            <a:r>
              <a:rPr lang="en-US" sz="2000" dirty="0" smtClean="0"/>
              <a:t> </a:t>
            </a:r>
            <a:r>
              <a:rPr lang="en-US" sz="2000" dirty="0" err="1" smtClean="0"/>
              <a:t>hestevognen</a:t>
            </a:r>
            <a:r>
              <a:rPr lang="en-US" sz="2000" dirty="0" smtClean="0"/>
              <a:t>?</a:t>
            </a:r>
            <a:endParaRPr lang="da-DK" sz="2000" dirty="0"/>
          </a:p>
        </p:txBody>
      </p:sp>
      <p:pic>
        <p:nvPicPr>
          <p:cNvPr id="5" name="Pladsholder til indhol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3648" y="1135285"/>
            <a:ext cx="6048672" cy="4347483"/>
          </a:xfrm>
        </p:spPr>
      </p:pic>
    </p:spTree>
    <p:extLst>
      <p:ext uri="{BB962C8B-B14F-4D97-AF65-F5344CB8AC3E}">
        <p14:creationId xmlns:p14="http://schemas.microsoft.com/office/powerpoint/2010/main" val="721274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0453" y="4935780"/>
            <a:ext cx="2185820" cy="1229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291" t="20512" r="53527" b="19628"/>
          <a:stretch/>
        </p:blipFill>
        <p:spPr bwMode="auto">
          <a:xfrm>
            <a:off x="6405271" y="3092147"/>
            <a:ext cx="1705971" cy="1416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2490482"/>
            <a:ext cx="1234724" cy="1648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4088" y="5573904"/>
            <a:ext cx="2448272" cy="45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www.epay.dk/images/betalingsformer/mobilepay-onlin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1093" y="3121786"/>
            <a:ext cx="1846731" cy="145934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5856" y="4300264"/>
            <a:ext cx="2713037"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ktangel 9"/>
          <p:cNvSpPr/>
          <p:nvPr/>
        </p:nvSpPr>
        <p:spPr>
          <a:xfrm>
            <a:off x="827583" y="1052736"/>
            <a:ext cx="1566326" cy="430887"/>
          </a:xfrm>
          <a:prstGeom prst="rect">
            <a:avLst/>
          </a:prstGeom>
        </p:spPr>
        <p:txBody>
          <a:bodyPr wrap="none" lIns="0" tIns="0" rIns="0" bIns="0">
            <a:spAutoFit/>
          </a:bodyPr>
          <a:lstStyle/>
          <a:p>
            <a:r>
              <a:rPr lang="da-DK" sz="2800" b="1" dirty="0" err="1" smtClean="0">
                <a:solidFill>
                  <a:srgbClr val="00A499"/>
                </a:solidFill>
              </a:rPr>
              <a:t>Disruption</a:t>
            </a:r>
            <a:endParaRPr lang="da-DK" sz="2800" b="1" dirty="0" smtClean="0">
              <a:solidFill>
                <a:srgbClr val="00A499"/>
              </a:solidFill>
            </a:endParaRPr>
          </a:p>
        </p:txBody>
      </p:sp>
      <p:sp>
        <p:nvSpPr>
          <p:cNvPr id="13" name="Pladsholder til indhold 2"/>
          <p:cNvSpPr txBox="1">
            <a:spLocks/>
          </p:cNvSpPr>
          <p:nvPr/>
        </p:nvSpPr>
        <p:spPr>
          <a:xfrm>
            <a:off x="824869" y="1759558"/>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da-DK" sz="2000" dirty="0"/>
              <a:t>Når ny teknologi og organisering laver en fundamental forstyrrelse af eksisterende virksomhed/produkt</a:t>
            </a:r>
            <a:r>
              <a:rPr lang="da-DK" sz="2000" dirty="0" smtClean="0"/>
              <a:t>.</a:t>
            </a:r>
            <a:endParaRPr lang="da-DK" sz="2000" dirty="0"/>
          </a:p>
        </p:txBody>
      </p:sp>
      <p:pic>
        <p:nvPicPr>
          <p:cNvPr id="1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3835" t="29451" r="4325" b="35202"/>
          <a:stretch/>
        </p:blipFill>
        <p:spPr bwMode="auto">
          <a:xfrm>
            <a:off x="6372200" y="3960437"/>
            <a:ext cx="1733266" cy="836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1027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827583" y="1700808"/>
            <a:ext cx="8229600" cy="4525963"/>
          </a:xfrm>
        </p:spPr>
        <p:txBody>
          <a:bodyPr/>
          <a:lstStyle/>
          <a:p>
            <a:r>
              <a:rPr lang="da-DK" sz="2200" dirty="0" err="1" smtClean="0"/>
              <a:t>Disruption</a:t>
            </a:r>
            <a:r>
              <a:rPr lang="da-DK" sz="2200" dirty="0" smtClean="0"/>
              <a:t> fanger tit først et nyt kundesegment, bygger sig op – og ”vinder” så de gamle kunder fra konkurrenten. </a:t>
            </a:r>
          </a:p>
          <a:p>
            <a:r>
              <a:rPr lang="da-DK" sz="2200" dirty="0" smtClean="0"/>
              <a:t>Der skabes nye kundebehov og kundeforventninger, som de gamle udbydere ikke kan matche.</a:t>
            </a:r>
            <a:endParaRPr lang="da-DK" sz="2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720846"/>
            <a:ext cx="2493963"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ktangel 4"/>
          <p:cNvSpPr/>
          <p:nvPr/>
        </p:nvSpPr>
        <p:spPr>
          <a:xfrm>
            <a:off x="827583" y="1052736"/>
            <a:ext cx="1566326" cy="430887"/>
          </a:xfrm>
          <a:prstGeom prst="rect">
            <a:avLst/>
          </a:prstGeom>
        </p:spPr>
        <p:txBody>
          <a:bodyPr wrap="none" lIns="0" tIns="0" rIns="0" bIns="0">
            <a:spAutoFit/>
          </a:bodyPr>
          <a:lstStyle/>
          <a:p>
            <a:r>
              <a:rPr lang="da-DK" sz="2800" b="1" dirty="0" err="1" smtClean="0">
                <a:solidFill>
                  <a:srgbClr val="00A499"/>
                </a:solidFill>
              </a:rPr>
              <a:t>Disruption</a:t>
            </a:r>
            <a:endParaRPr lang="da-DK" sz="2800" b="1" dirty="0" smtClean="0">
              <a:solidFill>
                <a:srgbClr val="00A499"/>
              </a:solidFill>
            </a:endParaRPr>
          </a:p>
        </p:txBody>
      </p:sp>
    </p:spTree>
    <p:extLst>
      <p:ext uri="{BB962C8B-B14F-4D97-AF65-F5344CB8AC3E}">
        <p14:creationId xmlns:p14="http://schemas.microsoft.com/office/powerpoint/2010/main" val="1039393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807183" y="1628800"/>
            <a:ext cx="7581241" cy="4525963"/>
          </a:xfrm>
        </p:spPr>
        <p:txBody>
          <a:bodyPr/>
          <a:lstStyle/>
          <a:p>
            <a:pPr marL="0" indent="0">
              <a:buNone/>
            </a:pPr>
            <a:r>
              <a:rPr lang="da-DK" sz="2200" dirty="0" smtClean="0"/>
              <a:t>Generel trend: Patienten som CEO</a:t>
            </a:r>
          </a:p>
          <a:p>
            <a:r>
              <a:rPr lang="da-DK" sz="2200" dirty="0" smtClean="0"/>
              <a:t>Sætter sig ind i muligheder og alternativer</a:t>
            </a:r>
          </a:p>
          <a:p>
            <a:r>
              <a:rPr lang="da-DK" sz="2200" dirty="0" smtClean="0"/>
              <a:t>Kender deres rettigheder</a:t>
            </a:r>
          </a:p>
          <a:p>
            <a:r>
              <a:rPr lang="da-DK" sz="2200" dirty="0" smtClean="0"/>
              <a:t>Ønsker kontrol</a:t>
            </a:r>
          </a:p>
          <a:p>
            <a:r>
              <a:rPr lang="da-DK" sz="2200" dirty="0" smtClean="0"/>
              <a:t>Ønsker tilbud der matcher deres liv</a:t>
            </a:r>
          </a:p>
          <a:p>
            <a:pPr>
              <a:buFontTx/>
              <a:buChar char="-"/>
            </a:pPr>
            <a:endParaRPr lang="da-DK" sz="2200" dirty="0"/>
          </a:p>
          <a:p>
            <a:pPr marL="0" indent="0">
              <a:buNone/>
            </a:pPr>
            <a:r>
              <a:rPr lang="da-DK" sz="2200" dirty="0" smtClean="0"/>
              <a:t>De ressourcesvage patienter står tilbage.</a:t>
            </a:r>
          </a:p>
          <a:p>
            <a:pPr marL="0" indent="0">
              <a:buNone/>
            </a:pPr>
            <a:endParaRPr lang="da-DK" sz="2200" dirty="0" smtClean="0"/>
          </a:p>
          <a:p>
            <a:pPr marL="0" indent="0">
              <a:buNone/>
            </a:pPr>
            <a:r>
              <a:rPr lang="da-DK" sz="2200" dirty="0" smtClean="0"/>
              <a:t>Video: </a:t>
            </a:r>
            <a:r>
              <a:rPr lang="da-DK" sz="2200" u="sng" dirty="0">
                <a:hlinkClick r:id="rId3"/>
              </a:rPr>
              <a:t>http://www.auh.dk/om-auh/afdelinger/reumatologisk-afdeling/ledsygdomme/leddegigt/telemedicin-til-gigtpatienter/</a:t>
            </a:r>
            <a:endParaRPr lang="da-DK" sz="2200" dirty="0"/>
          </a:p>
          <a:p>
            <a:pPr marL="0" indent="0">
              <a:buNone/>
            </a:pPr>
            <a:endParaRPr lang="da-DK" sz="2200" dirty="0"/>
          </a:p>
        </p:txBody>
      </p:sp>
      <p:sp>
        <p:nvSpPr>
          <p:cNvPr id="4" name="Rektangel 3"/>
          <p:cNvSpPr/>
          <p:nvPr/>
        </p:nvSpPr>
        <p:spPr>
          <a:xfrm>
            <a:off x="827583" y="1052736"/>
            <a:ext cx="2714076" cy="430887"/>
          </a:xfrm>
          <a:prstGeom prst="rect">
            <a:avLst/>
          </a:prstGeom>
        </p:spPr>
        <p:txBody>
          <a:bodyPr wrap="none" lIns="0" tIns="0" rIns="0" bIns="0">
            <a:spAutoFit/>
          </a:bodyPr>
          <a:lstStyle/>
          <a:p>
            <a:r>
              <a:rPr lang="da-DK" sz="2800" b="1" dirty="0" smtClean="0">
                <a:solidFill>
                  <a:srgbClr val="00A499"/>
                </a:solidFill>
              </a:rPr>
              <a:t>Sundhedsvæsenet</a:t>
            </a:r>
          </a:p>
        </p:txBody>
      </p:sp>
    </p:spTree>
    <p:extLst>
      <p:ext uri="{BB962C8B-B14F-4D97-AF65-F5344CB8AC3E}">
        <p14:creationId xmlns:p14="http://schemas.microsoft.com/office/powerpoint/2010/main" val="193743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755576" y="1700808"/>
            <a:ext cx="7632848" cy="3816424"/>
          </a:xfrm>
        </p:spPr>
        <p:txBody>
          <a:bodyPr>
            <a:normAutofit/>
          </a:bodyPr>
          <a:lstStyle/>
          <a:p>
            <a:pPr marL="0" indent="0">
              <a:buNone/>
            </a:pPr>
            <a:r>
              <a:rPr lang="da-DK" dirty="0" smtClean="0"/>
              <a:t>Hvordan kan Gigthospitalet være på forkant med den kommende forstyrrelse i sundhedsvæsenet, og matche fremtidens patienters behov – både de ressourcestærke og de sårbare?</a:t>
            </a:r>
            <a:endParaRPr lang="da-DK" dirty="0"/>
          </a:p>
        </p:txBody>
      </p:sp>
    </p:spTree>
    <p:extLst>
      <p:ext uri="{BB962C8B-B14F-4D97-AF65-F5344CB8AC3E}">
        <p14:creationId xmlns:p14="http://schemas.microsoft.com/office/powerpoint/2010/main" val="2417102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X:\Syddansk Sundhedsinnovation\Byggeri og drift\Projekter\Gigthospitalet\Workshop mulighedsrum\Billeder fra Gigthospitalet\IMG_1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2564904"/>
            <a:ext cx="2413205" cy="321760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X:\Syddansk Sundhedsinnovation\Byggeri og drift\Projekter\Gigthospitalet\Workshop mulighedsrum\Billeder fra Gigthospitalet\IMG_10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2592" y="2564904"/>
            <a:ext cx="2413205" cy="3217606"/>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6"/>
          <p:cNvSpPr/>
          <p:nvPr/>
        </p:nvSpPr>
        <p:spPr>
          <a:xfrm>
            <a:off x="971600" y="1492165"/>
            <a:ext cx="6831229" cy="738664"/>
          </a:xfrm>
          <a:prstGeom prst="rect">
            <a:avLst/>
          </a:prstGeom>
        </p:spPr>
        <p:txBody>
          <a:bodyPr wrap="none" lIns="0" tIns="0" rIns="0" bIns="0">
            <a:spAutoFit/>
          </a:bodyPr>
          <a:lstStyle/>
          <a:p>
            <a:r>
              <a:rPr lang="da-DK" sz="4800" b="1" dirty="0" smtClean="0">
                <a:solidFill>
                  <a:srgbClr val="00A499"/>
                </a:solidFill>
              </a:rPr>
              <a:t>Indsigter og mulighedsrum</a:t>
            </a:r>
          </a:p>
        </p:txBody>
      </p:sp>
    </p:spTree>
    <p:extLst>
      <p:ext uri="{BB962C8B-B14F-4D97-AF65-F5344CB8AC3E}">
        <p14:creationId xmlns:p14="http://schemas.microsoft.com/office/powerpoint/2010/main" val="1683462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73107" y="3165467"/>
            <a:ext cx="1397786" cy="1395429"/>
          </a:xfrm>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b="490"/>
          <a:stretch/>
        </p:blipFill>
        <p:spPr bwMode="auto">
          <a:xfrm>
            <a:off x="1115616" y="1627639"/>
            <a:ext cx="7048500" cy="4530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827584" y="980728"/>
            <a:ext cx="874440" cy="850106"/>
          </a:xfrm>
        </p:spPr>
        <p:txBody>
          <a:bodyPr/>
          <a:lstStyle/>
          <a:p>
            <a:r>
              <a:rPr lang="da-DK" dirty="0" smtClean="0"/>
              <a:t>1</a:t>
            </a:r>
            <a:endParaRPr lang="da-DK" dirty="0"/>
          </a:p>
        </p:txBody>
      </p:sp>
      <p:sp>
        <p:nvSpPr>
          <p:cNvPr id="6" name="Rektangel 5"/>
          <p:cNvSpPr/>
          <p:nvPr/>
        </p:nvSpPr>
        <p:spPr>
          <a:xfrm>
            <a:off x="1547664" y="1214075"/>
            <a:ext cx="3366627" cy="430887"/>
          </a:xfrm>
          <a:prstGeom prst="rect">
            <a:avLst/>
          </a:prstGeom>
        </p:spPr>
        <p:txBody>
          <a:bodyPr wrap="none" lIns="0" tIns="0" rIns="0" bIns="0">
            <a:spAutoFit/>
          </a:bodyPr>
          <a:lstStyle/>
          <a:p>
            <a:r>
              <a:rPr lang="da-DK" sz="2800" b="1" dirty="0">
                <a:solidFill>
                  <a:srgbClr val="00A499"/>
                </a:solidFill>
              </a:rPr>
              <a:t>Patient </a:t>
            </a:r>
            <a:r>
              <a:rPr lang="da-DK" sz="2800" b="1" dirty="0" err="1" smtClean="0">
                <a:solidFill>
                  <a:srgbClr val="00A499"/>
                </a:solidFill>
              </a:rPr>
              <a:t>empowerment</a:t>
            </a:r>
            <a:endParaRPr lang="da-DK" sz="2800" b="1" dirty="0" smtClean="0">
              <a:solidFill>
                <a:srgbClr val="00A499"/>
              </a:solidFill>
            </a:endParaRPr>
          </a:p>
        </p:txBody>
      </p:sp>
    </p:spTree>
    <p:extLst>
      <p:ext uri="{BB962C8B-B14F-4D97-AF65-F5344CB8AC3E}">
        <p14:creationId xmlns:p14="http://schemas.microsoft.com/office/powerpoint/2010/main" val="367377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99"/>
          <a:stretch/>
        </p:blipFill>
        <p:spPr bwMode="auto">
          <a:xfrm>
            <a:off x="21705" y="1259457"/>
            <a:ext cx="9065566" cy="4613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3322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20901"/>
            <a:ext cx="8768274" cy="3828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4347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51" b="5665"/>
          <a:stretch/>
        </p:blipFill>
        <p:spPr bwMode="auto">
          <a:xfrm>
            <a:off x="2195736" y="1340768"/>
            <a:ext cx="6452594" cy="4963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783680" y="961466"/>
            <a:ext cx="2564184" cy="936104"/>
          </a:xfrm>
          <a:solidFill>
            <a:schemeClr val="bg1"/>
          </a:solidFill>
        </p:spPr>
        <p:txBody>
          <a:bodyPr>
            <a:normAutofit/>
          </a:bodyPr>
          <a:lstStyle/>
          <a:p>
            <a:pPr algn="l"/>
            <a:r>
              <a:rPr lang="da-DK" dirty="0" smtClean="0"/>
              <a:t>2</a:t>
            </a:r>
            <a:endParaRPr lang="da-DK" dirty="0"/>
          </a:p>
        </p:txBody>
      </p:sp>
      <p:sp>
        <p:nvSpPr>
          <p:cNvPr id="8" name="Rektangel 7"/>
          <p:cNvSpPr/>
          <p:nvPr/>
        </p:nvSpPr>
        <p:spPr>
          <a:xfrm>
            <a:off x="1325712" y="1217417"/>
            <a:ext cx="3277564" cy="1292662"/>
          </a:xfrm>
          <a:prstGeom prst="rect">
            <a:avLst/>
          </a:prstGeom>
        </p:spPr>
        <p:txBody>
          <a:bodyPr wrap="none" lIns="0" tIns="0" rIns="0" bIns="0">
            <a:spAutoFit/>
          </a:bodyPr>
          <a:lstStyle/>
          <a:p>
            <a:r>
              <a:rPr lang="da-DK" sz="2800" b="1" dirty="0" smtClean="0">
                <a:solidFill>
                  <a:srgbClr val="00A499"/>
                </a:solidFill>
              </a:rPr>
              <a:t>Programplanlægning, </a:t>
            </a:r>
          </a:p>
          <a:p>
            <a:r>
              <a:rPr lang="da-DK" sz="2800" b="1" dirty="0" smtClean="0">
                <a:solidFill>
                  <a:srgbClr val="00A499"/>
                </a:solidFill>
              </a:rPr>
              <a:t>koordinering og  </a:t>
            </a:r>
          </a:p>
          <a:p>
            <a:r>
              <a:rPr lang="da-DK" sz="2800" b="1" dirty="0" smtClean="0">
                <a:solidFill>
                  <a:srgbClr val="00A499"/>
                </a:solidFill>
              </a:rPr>
              <a:t>booking</a:t>
            </a:r>
          </a:p>
        </p:txBody>
      </p:sp>
    </p:spTree>
    <p:extLst>
      <p:ext uri="{BB962C8B-B14F-4D97-AF65-F5344CB8AC3E}">
        <p14:creationId xmlns:p14="http://schemas.microsoft.com/office/powerpoint/2010/main" val="2009818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ktangel 2"/>
          <p:cNvSpPr>
            <a:spLocks noChangeArrowheads="1"/>
          </p:cNvSpPr>
          <p:nvPr/>
        </p:nvSpPr>
        <p:spPr bwMode="auto">
          <a:xfrm>
            <a:off x="827583" y="1760799"/>
            <a:ext cx="640715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000">
                <a:solidFill>
                  <a:schemeClr val="tx1"/>
                </a:solidFill>
                <a:latin typeface="Verdana" pitchFamily="34" charset="0"/>
              </a:defRPr>
            </a:lvl1pPr>
            <a:lvl2pPr marL="742950" indent="-285750">
              <a:spcBef>
                <a:spcPct val="20000"/>
              </a:spcBef>
              <a:buBlip>
                <a:blip r:embed="rId2"/>
              </a:buBlip>
              <a:defRPr sz="2000">
                <a:solidFill>
                  <a:schemeClr val="tx1"/>
                </a:solidFill>
                <a:latin typeface="Verdana" pitchFamily="34" charset="0"/>
              </a:defRPr>
            </a:lvl2pPr>
            <a:lvl3pPr marL="1143000" indent="-228600">
              <a:spcBef>
                <a:spcPct val="20000"/>
              </a:spcBef>
              <a:buBlip>
                <a:blip r:embed="rId2"/>
              </a:buBlip>
              <a:defRPr sz="2000">
                <a:solidFill>
                  <a:schemeClr val="tx1"/>
                </a:solidFill>
                <a:latin typeface="Verdana" pitchFamily="34" charset="0"/>
              </a:defRPr>
            </a:lvl3pPr>
            <a:lvl4pPr marL="1600200" indent="-228600">
              <a:spcBef>
                <a:spcPct val="20000"/>
              </a:spcBef>
              <a:buBlip>
                <a:blip r:embed="rId2"/>
              </a:buBlip>
              <a:defRPr sz="2000">
                <a:solidFill>
                  <a:schemeClr val="tx1"/>
                </a:solidFill>
                <a:latin typeface="Verdana" pitchFamily="34" charset="0"/>
              </a:defRPr>
            </a:lvl4pPr>
            <a:lvl5pPr marL="2057400" indent="-228600">
              <a:spcBef>
                <a:spcPct val="20000"/>
              </a:spcBef>
              <a:buBlip>
                <a:blip r:embed="rId2"/>
              </a:buBlip>
              <a:defRPr sz="2000">
                <a:solidFill>
                  <a:schemeClr val="tx1"/>
                </a:solidFill>
                <a:latin typeface="Verdana" pitchFamily="34" charset="0"/>
              </a:defRPr>
            </a:lvl5pPr>
            <a:lvl6pPr marL="2514600" indent="-228600" eaLnBrk="0" fontAlgn="base" hangingPunct="0">
              <a:spcBef>
                <a:spcPct val="20000"/>
              </a:spcBef>
              <a:spcAft>
                <a:spcPct val="0"/>
              </a:spcAft>
              <a:buBlip>
                <a:blip r:embed="rId2"/>
              </a:buBlip>
              <a:defRPr sz="2000">
                <a:solidFill>
                  <a:schemeClr val="tx1"/>
                </a:solidFill>
                <a:latin typeface="Verdana" pitchFamily="34" charset="0"/>
              </a:defRPr>
            </a:lvl6pPr>
            <a:lvl7pPr marL="2971800" indent="-228600" eaLnBrk="0" fontAlgn="base" hangingPunct="0">
              <a:spcBef>
                <a:spcPct val="20000"/>
              </a:spcBef>
              <a:spcAft>
                <a:spcPct val="0"/>
              </a:spcAft>
              <a:buBlip>
                <a:blip r:embed="rId2"/>
              </a:buBlip>
              <a:defRPr sz="2000">
                <a:solidFill>
                  <a:schemeClr val="tx1"/>
                </a:solidFill>
                <a:latin typeface="Verdana" pitchFamily="34" charset="0"/>
              </a:defRPr>
            </a:lvl7pPr>
            <a:lvl8pPr marL="3429000" indent="-228600" eaLnBrk="0" fontAlgn="base" hangingPunct="0">
              <a:spcBef>
                <a:spcPct val="20000"/>
              </a:spcBef>
              <a:spcAft>
                <a:spcPct val="0"/>
              </a:spcAft>
              <a:buBlip>
                <a:blip r:embed="rId2"/>
              </a:buBlip>
              <a:defRPr sz="2000">
                <a:solidFill>
                  <a:schemeClr val="tx1"/>
                </a:solidFill>
                <a:latin typeface="Verdana" pitchFamily="34" charset="0"/>
              </a:defRPr>
            </a:lvl8pPr>
            <a:lvl9pPr marL="3886200" indent="-228600" eaLnBrk="0" fontAlgn="base" hangingPunct="0">
              <a:spcBef>
                <a:spcPct val="20000"/>
              </a:spcBef>
              <a:spcAft>
                <a:spcPct val="0"/>
              </a:spcAft>
              <a:buBlip>
                <a:blip r:embed="rId2"/>
              </a:buBlip>
              <a:defRPr sz="2000">
                <a:solidFill>
                  <a:schemeClr val="tx1"/>
                </a:solidFill>
                <a:latin typeface="Verdana" pitchFamily="34" charset="0"/>
              </a:defRPr>
            </a:lvl9pPr>
          </a:lstStyle>
          <a:p>
            <a:pPr>
              <a:spcBef>
                <a:spcPct val="0"/>
              </a:spcBef>
              <a:buFontTx/>
              <a:buNone/>
            </a:pPr>
            <a:r>
              <a:rPr lang="da-DK" altLang="da-DK" dirty="0">
                <a:latin typeface="+mj-lt"/>
                <a:cs typeface="Arial" panose="020B0604020202020204" pitchFamily="34" charset="0"/>
              </a:rPr>
              <a:t>Karen J. Nielsen, Organisationsantropolog og innovationskonsulent</a:t>
            </a:r>
          </a:p>
          <a:p>
            <a:pPr>
              <a:spcBef>
                <a:spcPct val="0"/>
              </a:spcBef>
              <a:buFontTx/>
              <a:buNone/>
            </a:pPr>
            <a:endParaRPr lang="da-DK" altLang="da-DK" dirty="0">
              <a:latin typeface="+mj-lt"/>
              <a:cs typeface="Arial" panose="020B0604020202020204" pitchFamily="34" charset="0"/>
            </a:endParaRPr>
          </a:p>
          <a:p>
            <a:pPr>
              <a:spcBef>
                <a:spcPct val="0"/>
              </a:spcBef>
              <a:buFontTx/>
              <a:buNone/>
            </a:pPr>
            <a:r>
              <a:rPr lang="da-DK" altLang="da-DK" dirty="0">
                <a:latin typeface="+mj-lt"/>
                <a:cs typeface="Arial" panose="020B0604020202020204" pitchFamily="34" charset="0"/>
              </a:rPr>
              <a:t>Randi Boesen, Sundhedsantropolog og innovationskonsulent</a:t>
            </a:r>
          </a:p>
          <a:p>
            <a:pPr>
              <a:spcBef>
                <a:spcPct val="0"/>
              </a:spcBef>
              <a:buFontTx/>
              <a:buNone/>
            </a:pPr>
            <a:endParaRPr lang="da-DK" altLang="da-DK" dirty="0">
              <a:latin typeface="+mj-lt"/>
              <a:cs typeface="Arial" panose="020B0604020202020204" pitchFamily="34" charset="0"/>
            </a:endParaRPr>
          </a:p>
          <a:p>
            <a:pPr>
              <a:spcBef>
                <a:spcPct val="0"/>
              </a:spcBef>
              <a:buFontTx/>
              <a:buNone/>
            </a:pPr>
            <a:r>
              <a:rPr lang="da-DK" altLang="da-DK" dirty="0">
                <a:latin typeface="+mj-lt"/>
                <a:cs typeface="Arial" panose="020B0604020202020204" pitchFamily="34" charset="0"/>
              </a:rPr>
              <a:t>Svenja Jaffari, Ph.d. i brugercentreret design og innovationskonsulent</a:t>
            </a:r>
          </a:p>
        </p:txBody>
      </p:sp>
      <p:pic>
        <p:nvPicPr>
          <p:cNvPr id="6148" name="Billede 5"/>
          <p:cNvPicPr>
            <a:picLocks noChangeAspect="1"/>
          </p:cNvPicPr>
          <p:nvPr/>
        </p:nvPicPr>
        <p:blipFill rotWithShape="1">
          <a:blip r:embed="rId3">
            <a:extLst>
              <a:ext uri="{28A0092B-C50C-407E-A947-70E740481C1C}">
                <a14:useLocalDpi xmlns:a14="http://schemas.microsoft.com/office/drawing/2010/main" val="0"/>
              </a:ext>
            </a:extLst>
          </a:blip>
          <a:srcRect t="4436" b="9615"/>
          <a:stretch/>
        </p:blipFill>
        <p:spPr bwMode="auto">
          <a:xfrm>
            <a:off x="6864845" y="1628800"/>
            <a:ext cx="739775" cy="92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Bildobjekt 16" descr="/Users/jacob/Documents/SDSI_17/s.dk_Profilbilleder/Randi.jpg"/>
          <p:cNvPicPr>
            <a:picLocks noChangeAspect="1" noChangeArrowheads="1"/>
          </p:cNvPicPr>
          <p:nvPr/>
        </p:nvPicPr>
        <p:blipFill rotWithShape="1">
          <a:blip r:embed="rId4">
            <a:extLst>
              <a:ext uri="{28A0092B-C50C-407E-A947-70E740481C1C}">
                <a14:useLocalDpi xmlns:a14="http://schemas.microsoft.com/office/drawing/2010/main" val="0"/>
              </a:ext>
            </a:extLst>
          </a:blip>
          <a:srcRect l="20656" t="9299" r="20959" b="38083"/>
          <a:stretch/>
        </p:blipFill>
        <p:spPr bwMode="auto">
          <a:xfrm>
            <a:off x="6864844" y="2556610"/>
            <a:ext cx="739775" cy="97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Billede 7"/>
          <p:cNvPicPr>
            <a:picLocks noChangeAspect="1"/>
          </p:cNvPicPr>
          <p:nvPr/>
        </p:nvPicPr>
        <p:blipFill rotWithShape="1">
          <a:blip r:embed="rId5">
            <a:extLst>
              <a:ext uri="{28A0092B-C50C-407E-A947-70E740481C1C}">
                <a14:useLocalDpi xmlns:a14="http://schemas.microsoft.com/office/drawing/2010/main" val="0"/>
              </a:ext>
            </a:extLst>
          </a:blip>
          <a:srcRect b="14562"/>
          <a:stretch/>
        </p:blipFill>
        <p:spPr bwMode="auto">
          <a:xfrm>
            <a:off x="6864845" y="3530979"/>
            <a:ext cx="739775" cy="92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boks 2"/>
          <p:cNvSpPr txBox="1"/>
          <p:nvPr/>
        </p:nvSpPr>
        <p:spPr>
          <a:xfrm>
            <a:off x="827583" y="4797152"/>
            <a:ext cx="7560840" cy="1477328"/>
          </a:xfrm>
          <a:prstGeom prst="rect">
            <a:avLst/>
          </a:prstGeom>
          <a:noFill/>
        </p:spPr>
        <p:txBody>
          <a:bodyPr wrap="square" rtlCol="0">
            <a:spAutoFit/>
          </a:bodyPr>
          <a:lstStyle/>
          <a:p>
            <a:pPr marL="285750" indent="-285750">
              <a:buFont typeface="Arial" panose="020B0604020202020204" pitchFamily="34" charset="0"/>
              <a:buChar char="•"/>
            </a:pPr>
            <a:r>
              <a:rPr lang="da-DK" altLang="da-DK" dirty="0" smtClean="0"/>
              <a:t>Syddansk Sundhedsinnovation</a:t>
            </a:r>
          </a:p>
          <a:p>
            <a:pPr marL="285750" indent="-285750">
              <a:buFont typeface="Arial" panose="020B0604020202020204" pitchFamily="34" charset="0"/>
              <a:buChar char="•"/>
            </a:pPr>
            <a:r>
              <a:rPr lang="da-DK" altLang="da-DK" dirty="0" smtClean="0"/>
              <a:t>Ejet </a:t>
            </a:r>
            <a:r>
              <a:rPr lang="da-DK" altLang="da-DK" dirty="0"/>
              <a:t>og drevet af RSD som en </a:t>
            </a:r>
            <a:r>
              <a:rPr lang="da-DK" altLang="da-DK" dirty="0" smtClean="0"/>
              <a:t>stabsfunktion</a:t>
            </a:r>
            <a:endParaRPr lang="da-DK" altLang="da-DK" dirty="0"/>
          </a:p>
          <a:p>
            <a:pPr marL="285750" indent="-285750">
              <a:buFont typeface="Arial" panose="020B0604020202020204" pitchFamily="34" charset="0"/>
              <a:buChar char="•"/>
            </a:pPr>
            <a:r>
              <a:rPr lang="da-DK" altLang="da-DK" dirty="0" smtClean="0"/>
              <a:t>Understøtter </a:t>
            </a:r>
            <a:r>
              <a:rPr lang="da-DK" altLang="da-DK" dirty="0"/>
              <a:t>regionens </a:t>
            </a:r>
            <a:r>
              <a:rPr lang="da-DK" altLang="da-DK" dirty="0" smtClean="0"/>
              <a:t>sygehuse </a:t>
            </a:r>
            <a:r>
              <a:rPr lang="da-DK" altLang="da-DK" dirty="0"/>
              <a:t>i at udvikle og implementere løsninger, der kan øge effektiviteten og samtidig bidrage til højere patientoplevet </a:t>
            </a:r>
            <a:r>
              <a:rPr lang="da-DK" altLang="da-DK" dirty="0" smtClean="0"/>
              <a:t>kvalitet</a:t>
            </a:r>
          </a:p>
          <a:p>
            <a:pPr marL="285750" indent="-285750">
              <a:buFont typeface="Arial" panose="020B0604020202020204" pitchFamily="34" charset="0"/>
              <a:buChar char="•"/>
            </a:pPr>
            <a:r>
              <a:rPr lang="da-DK" altLang="da-DK" dirty="0" smtClean="0"/>
              <a:t>Åbne </a:t>
            </a:r>
            <a:r>
              <a:rPr lang="da-DK" altLang="da-DK" dirty="0"/>
              <a:t>samarbejder baseret på </a:t>
            </a:r>
            <a:r>
              <a:rPr lang="da-DK" altLang="da-DK" dirty="0" smtClean="0"/>
              <a:t>brugerinvolvering</a:t>
            </a:r>
            <a:endParaRPr lang="da-DK" altLang="da-DK" dirty="0"/>
          </a:p>
        </p:txBody>
      </p:sp>
      <p:sp>
        <p:nvSpPr>
          <p:cNvPr id="8" name="Rektangel 7"/>
          <p:cNvSpPr/>
          <p:nvPr/>
        </p:nvSpPr>
        <p:spPr>
          <a:xfrm>
            <a:off x="827583" y="1052736"/>
            <a:ext cx="1763175" cy="430887"/>
          </a:xfrm>
          <a:prstGeom prst="rect">
            <a:avLst/>
          </a:prstGeom>
        </p:spPr>
        <p:txBody>
          <a:bodyPr wrap="none" lIns="0" tIns="0" rIns="0" bIns="0">
            <a:spAutoFit/>
          </a:bodyPr>
          <a:lstStyle/>
          <a:p>
            <a:r>
              <a:rPr lang="da-DK" sz="2800" b="1" dirty="0" smtClean="0">
                <a:solidFill>
                  <a:srgbClr val="00A499"/>
                </a:solidFill>
              </a:rPr>
              <a:t>Hvem er vi?</a:t>
            </a:r>
          </a:p>
        </p:txBody>
      </p:sp>
    </p:spTree>
    <p:extLst>
      <p:ext uri="{BB962C8B-B14F-4D97-AF65-F5344CB8AC3E}">
        <p14:creationId xmlns:p14="http://schemas.microsoft.com/office/powerpoint/2010/main" val="716907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1585913"/>
            <a:ext cx="832485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6965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609" b="1839"/>
          <a:stretch/>
        </p:blipFill>
        <p:spPr bwMode="auto">
          <a:xfrm>
            <a:off x="1115616" y="908720"/>
            <a:ext cx="7260322" cy="5394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el 1"/>
          <p:cNvSpPr>
            <a:spLocks noGrp="1"/>
          </p:cNvSpPr>
          <p:nvPr>
            <p:ph type="title"/>
          </p:nvPr>
        </p:nvSpPr>
        <p:spPr>
          <a:xfrm>
            <a:off x="827584" y="980728"/>
            <a:ext cx="1512168" cy="936104"/>
          </a:xfrm>
          <a:solidFill>
            <a:schemeClr val="bg1"/>
          </a:solidFill>
        </p:spPr>
        <p:txBody>
          <a:bodyPr>
            <a:normAutofit/>
          </a:bodyPr>
          <a:lstStyle/>
          <a:p>
            <a:pPr algn="l"/>
            <a:r>
              <a:rPr lang="da-DK" dirty="0"/>
              <a:t>3</a:t>
            </a:r>
          </a:p>
        </p:txBody>
      </p:sp>
      <p:sp>
        <p:nvSpPr>
          <p:cNvPr id="7" name="Rektangel 6"/>
          <p:cNvSpPr/>
          <p:nvPr/>
        </p:nvSpPr>
        <p:spPr>
          <a:xfrm>
            <a:off x="1346011" y="1199074"/>
            <a:ext cx="2958502" cy="861774"/>
          </a:xfrm>
          <a:prstGeom prst="rect">
            <a:avLst/>
          </a:prstGeom>
        </p:spPr>
        <p:txBody>
          <a:bodyPr wrap="none" lIns="0" tIns="0" rIns="0" bIns="0">
            <a:spAutoFit/>
          </a:bodyPr>
          <a:lstStyle/>
          <a:p>
            <a:r>
              <a:rPr lang="da-DK" sz="2800" b="1" dirty="0" smtClean="0">
                <a:solidFill>
                  <a:srgbClr val="00A499"/>
                </a:solidFill>
              </a:rPr>
              <a:t>Fleksibel/ambulant </a:t>
            </a:r>
          </a:p>
          <a:p>
            <a:r>
              <a:rPr lang="da-DK" sz="2800" b="1" dirty="0" smtClean="0">
                <a:solidFill>
                  <a:srgbClr val="00A499"/>
                </a:solidFill>
              </a:rPr>
              <a:t>rehabilitering</a:t>
            </a:r>
          </a:p>
        </p:txBody>
      </p:sp>
    </p:spTree>
    <p:extLst>
      <p:ext uri="{BB962C8B-B14F-4D97-AF65-F5344CB8AC3E}">
        <p14:creationId xmlns:p14="http://schemas.microsoft.com/office/powerpoint/2010/main" val="4118209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1053" r="1932"/>
          <a:stretch/>
        </p:blipFill>
        <p:spPr bwMode="auto">
          <a:xfrm>
            <a:off x="250166" y="1457325"/>
            <a:ext cx="856603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5263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084448"/>
            <a:ext cx="6768752" cy="5249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827584" y="908720"/>
            <a:ext cx="1522512" cy="1138138"/>
          </a:xfrm>
        </p:spPr>
        <p:txBody>
          <a:bodyPr/>
          <a:lstStyle/>
          <a:p>
            <a:pPr algn="l"/>
            <a:r>
              <a:rPr lang="da-DK" dirty="0" smtClean="0"/>
              <a:t>4</a:t>
            </a:r>
            <a:endParaRPr lang="da-DK" dirty="0"/>
          </a:p>
        </p:txBody>
      </p:sp>
      <p:sp>
        <p:nvSpPr>
          <p:cNvPr id="5" name="Rektangel 4"/>
          <p:cNvSpPr/>
          <p:nvPr/>
        </p:nvSpPr>
        <p:spPr>
          <a:xfrm>
            <a:off x="1313333" y="1268760"/>
            <a:ext cx="2106539" cy="430887"/>
          </a:xfrm>
          <a:prstGeom prst="rect">
            <a:avLst/>
          </a:prstGeom>
        </p:spPr>
        <p:txBody>
          <a:bodyPr wrap="none" lIns="0" tIns="0" rIns="0" bIns="0">
            <a:spAutoFit/>
          </a:bodyPr>
          <a:lstStyle/>
          <a:p>
            <a:r>
              <a:rPr lang="da-DK" sz="2800" b="1" dirty="0" smtClean="0">
                <a:solidFill>
                  <a:srgbClr val="00A499"/>
                </a:solidFill>
              </a:rPr>
              <a:t>Tværfaglighed</a:t>
            </a:r>
          </a:p>
        </p:txBody>
      </p:sp>
    </p:spTree>
    <p:extLst>
      <p:ext uri="{BB962C8B-B14F-4D97-AF65-F5344CB8AC3E}">
        <p14:creationId xmlns:p14="http://schemas.microsoft.com/office/powerpoint/2010/main" val="50094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8083996" cy="3953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7743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61"/>
          <a:stretch/>
        </p:blipFill>
        <p:spPr bwMode="auto">
          <a:xfrm>
            <a:off x="2120825" y="1451817"/>
            <a:ext cx="6843663" cy="484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755576" y="980728"/>
            <a:ext cx="2376264" cy="1138138"/>
          </a:xfrm>
          <a:solidFill>
            <a:schemeClr val="bg1"/>
          </a:solidFill>
        </p:spPr>
        <p:txBody>
          <a:bodyPr/>
          <a:lstStyle/>
          <a:p>
            <a:pPr algn="l"/>
            <a:r>
              <a:rPr lang="da-DK" dirty="0" smtClean="0"/>
              <a:t>5</a:t>
            </a:r>
            <a:endParaRPr lang="da-DK" dirty="0"/>
          </a:p>
        </p:txBody>
      </p:sp>
      <p:sp>
        <p:nvSpPr>
          <p:cNvPr id="7" name="Rektangel 6"/>
          <p:cNvSpPr/>
          <p:nvPr/>
        </p:nvSpPr>
        <p:spPr>
          <a:xfrm>
            <a:off x="1260590" y="1343090"/>
            <a:ext cx="3959482" cy="861774"/>
          </a:xfrm>
          <a:prstGeom prst="rect">
            <a:avLst/>
          </a:prstGeom>
        </p:spPr>
        <p:txBody>
          <a:bodyPr wrap="none" lIns="0" tIns="0" rIns="0" bIns="0">
            <a:spAutoFit/>
          </a:bodyPr>
          <a:lstStyle/>
          <a:p>
            <a:r>
              <a:rPr lang="da-DK" sz="2800" b="1" dirty="0" smtClean="0">
                <a:solidFill>
                  <a:srgbClr val="00A499"/>
                </a:solidFill>
              </a:rPr>
              <a:t>Overgange og samarbejde </a:t>
            </a:r>
          </a:p>
          <a:p>
            <a:r>
              <a:rPr lang="da-DK" sz="2800" b="1" dirty="0" smtClean="0">
                <a:solidFill>
                  <a:srgbClr val="00A499"/>
                </a:solidFill>
              </a:rPr>
              <a:t>ud af huset</a:t>
            </a:r>
          </a:p>
        </p:txBody>
      </p:sp>
    </p:spTree>
    <p:extLst>
      <p:ext uri="{BB962C8B-B14F-4D97-AF65-F5344CB8AC3E}">
        <p14:creationId xmlns:p14="http://schemas.microsoft.com/office/powerpoint/2010/main" val="6569273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312" y="1484784"/>
            <a:ext cx="7931283"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897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484784"/>
            <a:ext cx="6012632" cy="445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827584" y="843707"/>
            <a:ext cx="1522512" cy="1282154"/>
          </a:xfrm>
        </p:spPr>
        <p:txBody>
          <a:bodyPr/>
          <a:lstStyle/>
          <a:p>
            <a:pPr algn="l"/>
            <a:r>
              <a:rPr lang="da-DK" dirty="0" smtClean="0"/>
              <a:t>6</a:t>
            </a:r>
            <a:endParaRPr lang="da-DK" dirty="0"/>
          </a:p>
        </p:txBody>
      </p:sp>
      <p:sp>
        <p:nvSpPr>
          <p:cNvPr id="6" name="Rektangel 5"/>
          <p:cNvSpPr/>
          <p:nvPr/>
        </p:nvSpPr>
        <p:spPr>
          <a:xfrm>
            <a:off x="1331640" y="1268760"/>
            <a:ext cx="2198166" cy="430887"/>
          </a:xfrm>
          <a:prstGeom prst="rect">
            <a:avLst/>
          </a:prstGeom>
        </p:spPr>
        <p:txBody>
          <a:bodyPr wrap="none" lIns="0" tIns="0" rIns="0" bIns="0">
            <a:spAutoFit/>
          </a:bodyPr>
          <a:lstStyle/>
          <a:p>
            <a:r>
              <a:rPr lang="da-DK" sz="2800" b="1" dirty="0" smtClean="0">
                <a:solidFill>
                  <a:srgbClr val="00A499"/>
                </a:solidFill>
              </a:rPr>
              <a:t>IT og teknologi</a:t>
            </a:r>
          </a:p>
        </p:txBody>
      </p:sp>
      <p:sp>
        <p:nvSpPr>
          <p:cNvPr id="3" name="Pladsholder til indhold 2"/>
          <p:cNvSpPr>
            <a:spLocks noGrp="1"/>
          </p:cNvSpPr>
          <p:nvPr>
            <p:ph idx="1"/>
          </p:nvPr>
        </p:nvSpPr>
        <p:spPr/>
        <p:txBody>
          <a:bodyPr/>
          <a:lstStyle/>
          <a:p>
            <a:endParaRPr lang="da-DK"/>
          </a:p>
        </p:txBody>
      </p:sp>
    </p:spTree>
    <p:extLst>
      <p:ext uri="{BB962C8B-B14F-4D97-AF65-F5344CB8AC3E}">
        <p14:creationId xmlns:p14="http://schemas.microsoft.com/office/powerpoint/2010/main" val="39028026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8246137" cy="4566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9442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833050" y="1700808"/>
            <a:ext cx="8229600" cy="4525963"/>
          </a:xfrm>
        </p:spPr>
        <p:txBody>
          <a:bodyPr>
            <a:normAutofit/>
          </a:bodyPr>
          <a:lstStyle/>
          <a:p>
            <a:pPr lvl="0"/>
            <a:r>
              <a:rPr lang="da-DK" sz="2200" b="1" dirty="0"/>
              <a:t>Forskning i rehabilitering</a:t>
            </a:r>
            <a:endParaRPr lang="da-DK" sz="2200" dirty="0"/>
          </a:p>
          <a:p>
            <a:pPr lvl="0"/>
            <a:r>
              <a:rPr lang="da-DK" sz="2200" dirty="0" smtClean="0"/>
              <a:t>Selvom </a:t>
            </a:r>
            <a:r>
              <a:rPr lang="da-DK" sz="2200" dirty="0"/>
              <a:t>Gigthospitalet har stort fokus på rehabilitering og forskning er der ikke meget forskning i rehabilitering: ”Der er nogle tiltag på vej, men der skal gøres mere.”</a:t>
            </a:r>
          </a:p>
          <a:p>
            <a:pPr lvl="0"/>
            <a:r>
              <a:rPr lang="da-DK" sz="2200" dirty="0"/>
              <a:t>F</a:t>
            </a:r>
            <a:r>
              <a:rPr lang="da-DK" sz="2200" dirty="0" smtClean="0"/>
              <a:t>orskning </a:t>
            </a:r>
            <a:r>
              <a:rPr lang="da-DK" sz="2200" dirty="0"/>
              <a:t>i </a:t>
            </a:r>
            <a:endParaRPr lang="da-DK" sz="2200" dirty="0" smtClean="0"/>
          </a:p>
          <a:p>
            <a:pPr lvl="1"/>
            <a:r>
              <a:rPr lang="da-DK" sz="1800" dirty="0" smtClean="0"/>
              <a:t>indholdet i indlæggelsesforløb </a:t>
            </a:r>
            <a:r>
              <a:rPr lang="da-DK" sz="1800" dirty="0"/>
              <a:t>– og effekten </a:t>
            </a:r>
            <a:r>
              <a:rPr lang="da-DK" sz="1800" dirty="0" smtClean="0"/>
              <a:t>heraf</a:t>
            </a:r>
          </a:p>
          <a:p>
            <a:pPr lvl="1"/>
            <a:r>
              <a:rPr lang="da-DK" sz="1800" dirty="0" smtClean="0"/>
              <a:t>sammenhængen </a:t>
            </a:r>
            <a:r>
              <a:rPr lang="da-DK" sz="1800" dirty="0"/>
              <a:t>mellem behandling og </a:t>
            </a:r>
            <a:r>
              <a:rPr lang="da-DK" sz="1800" dirty="0" smtClean="0"/>
              <a:t>rehabilitering</a:t>
            </a:r>
          </a:p>
          <a:p>
            <a:pPr lvl="1"/>
            <a:r>
              <a:rPr lang="da-DK" sz="1800" dirty="0" smtClean="0"/>
              <a:t>tværfaglig rehabilitering</a:t>
            </a:r>
            <a:endParaRPr lang="da-DK" sz="1800" dirty="0"/>
          </a:p>
          <a:p>
            <a:pPr lvl="0"/>
            <a:r>
              <a:rPr lang="da-DK" sz="2200" dirty="0" smtClean="0"/>
              <a:t>Forskningen – klinik</a:t>
            </a:r>
            <a:endParaRPr lang="da-DK" sz="2200" dirty="0"/>
          </a:p>
        </p:txBody>
      </p:sp>
      <p:sp>
        <p:nvSpPr>
          <p:cNvPr id="4" name="Rektangel 3"/>
          <p:cNvSpPr/>
          <p:nvPr/>
        </p:nvSpPr>
        <p:spPr>
          <a:xfrm>
            <a:off x="827583" y="1052736"/>
            <a:ext cx="2360005" cy="430887"/>
          </a:xfrm>
          <a:prstGeom prst="rect">
            <a:avLst/>
          </a:prstGeom>
        </p:spPr>
        <p:txBody>
          <a:bodyPr wrap="none" lIns="0" tIns="0" rIns="0" bIns="0">
            <a:spAutoFit/>
          </a:bodyPr>
          <a:lstStyle/>
          <a:p>
            <a:r>
              <a:rPr lang="da-DK" sz="2800" b="1" dirty="0" smtClean="0">
                <a:solidFill>
                  <a:srgbClr val="00A499"/>
                </a:solidFill>
              </a:rPr>
              <a:t>Øvrige indsigter</a:t>
            </a:r>
          </a:p>
        </p:txBody>
      </p:sp>
    </p:spTree>
    <p:extLst>
      <p:ext uri="{BB962C8B-B14F-4D97-AF65-F5344CB8AC3E}">
        <p14:creationId xmlns:p14="http://schemas.microsoft.com/office/powerpoint/2010/main" val="2037402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771893" y="1628800"/>
            <a:ext cx="2936011" cy="4525963"/>
          </a:xfrm>
        </p:spPr>
        <p:txBody>
          <a:bodyPr>
            <a:normAutofit/>
          </a:bodyPr>
          <a:lstStyle/>
          <a:p>
            <a:r>
              <a:rPr lang="da-DK" sz="2200" dirty="0" smtClean="0"/>
              <a:t>Feltarbejde i ambulatorium og sengeafsnit</a:t>
            </a:r>
          </a:p>
          <a:p>
            <a:r>
              <a:rPr lang="da-DK" sz="2200" dirty="0" smtClean="0"/>
              <a:t>Workshop om mulighedsrum</a:t>
            </a:r>
          </a:p>
          <a:p>
            <a:r>
              <a:rPr lang="da-DK" sz="2200" dirty="0" smtClean="0"/>
              <a:t>Workshop med ledelse om videre proces</a:t>
            </a:r>
          </a:p>
          <a:p>
            <a:endParaRPr lang="da-DK" dirty="0" smtClean="0"/>
          </a:p>
          <a:p>
            <a:r>
              <a:rPr lang="da-DK" sz="2200" dirty="0" smtClean="0"/>
              <a:t>Formål – visioner, ikke LEAN</a:t>
            </a:r>
          </a:p>
          <a:p>
            <a:pPr marL="0" indent="0">
              <a:buNone/>
            </a:pPr>
            <a:endParaRPr lang="da-DK" dirty="0"/>
          </a:p>
        </p:txBody>
      </p:sp>
      <p:pic>
        <p:nvPicPr>
          <p:cNvPr id="4098" name="Picture 2" descr="X:\Syddansk Sundhedsinnovation\Byggeri og drift\Projekter\Gigthospitalet\Workshop mulighedsrum\Billeder fra Gigthospitalet\IMG_1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6743" y="1646216"/>
            <a:ext cx="4873320" cy="3654991"/>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p:cNvSpPr/>
          <p:nvPr/>
        </p:nvSpPr>
        <p:spPr>
          <a:xfrm>
            <a:off x="827583" y="1052736"/>
            <a:ext cx="1497654" cy="430887"/>
          </a:xfrm>
          <a:prstGeom prst="rect">
            <a:avLst/>
          </a:prstGeom>
        </p:spPr>
        <p:txBody>
          <a:bodyPr wrap="none" lIns="0" tIns="0" rIns="0" bIns="0">
            <a:spAutoFit/>
          </a:bodyPr>
          <a:lstStyle/>
          <a:p>
            <a:r>
              <a:rPr lang="da-DK" sz="2800" b="1" dirty="0" smtClean="0">
                <a:solidFill>
                  <a:srgbClr val="00A499"/>
                </a:solidFill>
              </a:rPr>
              <a:t>Processen</a:t>
            </a:r>
          </a:p>
        </p:txBody>
      </p:sp>
    </p:spTree>
    <p:extLst>
      <p:ext uri="{BB962C8B-B14F-4D97-AF65-F5344CB8AC3E}">
        <p14:creationId xmlns:p14="http://schemas.microsoft.com/office/powerpoint/2010/main" val="40704760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798734" y="1628800"/>
            <a:ext cx="7589690" cy="4525963"/>
          </a:xfrm>
        </p:spPr>
        <p:txBody>
          <a:bodyPr>
            <a:noAutofit/>
          </a:bodyPr>
          <a:lstStyle/>
          <a:p>
            <a:pPr lvl="0"/>
            <a:r>
              <a:rPr lang="da-DK" sz="2200" b="1" dirty="0"/>
              <a:t>Tiltrækning af patienter fra andre regioner</a:t>
            </a:r>
            <a:endParaRPr lang="da-DK" sz="2200" dirty="0"/>
          </a:p>
          <a:p>
            <a:pPr lvl="0"/>
            <a:r>
              <a:rPr lang="da-DK" sz="2200" dirty="0" smtClean="0"/>
              <a:t>Generationsskifte </a:t>
            </a:r>
            <a:r>
              <a:rPr lang="da-DK" sz="2200" dirty="0"/>
              <a:t>blandt praktiserende læger og </a:t>
            </a:r>
            <a:r>
              <a:rPr lang="da-DK" sz="2200" dirty="0" smtClean="0"/>
              <a:t>hospitalslæger – øget opmærksomhed?</a:t>
            </a:r>
          </a:p>
          <a:p>
            <a:pPr lvl="0"/>
            <a:r>
              <a:rPr lang="da-DK" sz="2200" dirty="0" smtClean="0"/>
              <a:t>”Forbud” mod at </a:t>
            </a:r>
            <a:r>
              <a:rPr lang="da-DK" sz="2200" dirty="0"/>
              <a:t>henvise til </a:t>
            </a:r>
            <a:r>
              <a:rPr lang="da-DK" sz="2200" dirty="0" smtClean="0"/>
              <a:t>Gigthospitalet</a:t>
            </a:r>
            <a:r>
              <a:rPr lang="da-DK" sz="2200" dirty="0"/>
              <a:t> </a:t>
            </a:r>
            <a:r>
              <a:rPr lang="da-DK" sz="2200" dirty="0" smtClean="0"/>
              <a:t>pga. omkostninger.</a:t>
            </a:r>
            <a:endParaRPr lang="da-DK" sz="2200" dirty="0"/>
          </a:p>
          <a:p>
            <a:pPr lvl="0"/>
            <a:r>
              <a:rPr lang="da-DK" sz="2200" dirty="0"/>
              <a:t>Svært at få besat de 9 sengepladser fra de øvrige </a:t>
            </a:r>
            <a:r>
              <a:rPr lang="da-DK" sz="2200" dirty="0" smtClean="0"/>
              <a:t>regioner - Gigthospitalet </a:t>
            </a:r>
            <a:r>
              <a:rPr lang="da-DK" sz="2200" dirty="0"/>
              <a:t>mere attraktivt </a:t>
            </a:r>
            <a:r>
              <a:rPr lang="da-DK" sz="2200" dirty="0" smtClean="0"/>
              <a:t>for </a:t>
            </a:r>
            <a:r>
              <a:rPr lang="da-DK" sz="2200" dirty="0"/>
              <a:t>andre regioner</a:t>
            </a:r>
            <a:r>
              <a:rPr lang="da-DK" sz="2200" dirty="0" smtClean="0"/>
              <a:t>?</a:t>
            </a:r>
          </a:p>
          <a:p>
            <a:pPr lvl="0"/>
            <a:endParaRPr lang="da-DK" sz="2200" dirty="0"/>
          </a:p>
          <a:p>
            <a:pPr lvl="0"/>
            <a:r>
              <a:rPr lang="da-DK" sz="2200" b="1" dirty="0"/>
              <a:t>Pårørendeinddragelse</a:t>
            </a:r>
            <a:endParaRPr lang="da-DK" sz="2200" dirty="0"/>
          </a:p>
          <a:p>
            <a:pPr lvl="0"/>
            <a:r>
              <a:rPr lang="da-DK" sz="2200" dirty="0"/>
              <a:t>”Vores erfaring med pårørendeinddragelse er sparsom og sporadisk.”</a:t>
            </a:r>
          </a:p>
          <a:p>
            <a:pPr lvl="0"/>
            <a:r>
              <a:rPr lang="da-DK" sz="2200" dirty="0"/>
              <a:t>Pårørende som </a:t>
            </a:r>
            <a:r>
              <a:rPr lang="da-DK" sz="2200" dirty="0" smtClean="0"/>
              <a:t>ressource</a:t>
            </a:r>
            <a:r>
              <a:rPr lang="da-DK" sz="2200" dirty="0"/>
              <a:t>?</a:t>
            </a:r>
          </a:p>
        </p:txBody>
      </p:sp>
      <p:sp>
        <p:nvSpPr>
          <p:cNvPr id="4" name="Rektangel 3"/>
          <p:cNvSpPr/>
          <p:nvPr/>
        </p:nvSpPr>
        <p:spPr>
          <a:xfrm>
            <a:off x="827583" y="1052736"/>
            <a:ext cx="2360005" cy="430887"/>
          </a:xfrm>
          <a:prstGeom prst="rect">
            <a:avLst/>
          </a:prstGeom>
        </p:spPr>
        <p:txBody>
          <a:bodyPr wrap="none" lIns="0" tIns="0" rIns="0" bIns="0">
            <a:spAutoFit/>
          </a:bodyPr>
          <a:lstStyle/>
          <a:p>
            <a:r>
              <a:rPr lang="da-DK" sz="2800" b="1" dirty="0" smtClean="0">
                <a:solidFill>
                  <a:srgbClr val="00A499"/>
                </a:solidFill>
              </a:rPr>
              <a:t>Øvrige indsigter</a:t>
            </a:r>
          </a:p>
        </p:txBody>
      </p:sp>
    </p:spTree>
    <p:extLst>
      <p:ext uri="{BB962C8B-B14F-4D97-AF65-F5344CB8AC3E}">
        <p14:creationId xmlns:p14="http://schemas.microsoft.com/office/powerpoint/2010/main" val="2567300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827583" y="1628800"/>
            <a:ext cx="7488833" cy="4525963"/>
          </a:xfrm>
        </p:spPr>
        <p:txBody>
          <a:bodyPr>
            <a:normAutofit fontScale="70000" lnSpcReduction="20000"/>
          </a:bodyPr>
          <a:lstStyle/>
          <a:p>
            <a:r>
              <a:rPr lang="da-DK" b="1" dirty="0"/>
              <a:t>N</a:t>
            </a:r>
            <a:r>
              <a:rPr lang="da-DK" b="1" dirty="0" smtClean="0"/>
              <a:t>ye </a:t>
            </a:r>
            <a:r>
              <a:rPr lang="da-DK" b="1" dirty="0"/>
              <a:t>forløb</a:t>
            </a:r>
            <a:endParaRPr lang="da-DK" dirty="0"/>
          </a:p>
          <a:p>
            <a:pPr lvl="0"/>
            <a:r>
              <a:rPr lang="da-DK" i="1" dirty="0"/>
              <a:t>Nye forløb revideres løbende. Skal evalueres igen </a:t>
            </a:r>
            <a:r>
              <a:rPr lang="da-DK" i="1" dirty="0" smtClean="0"/>
              <a:t>28.06</a:t>
            </a:r>
            <a:endParaRPr lang="da-DK" i="1" dirty="0"/>
          </a:p>
          <a:p>
            <a:pPr lvl="0"/>
            <a:r>
              <a:rPr lang="da-DK" dirty="0" smtClean="0"/>
              <a:t>Kort forundersøgelse, presset kalender og tidsplan, ændringer i patientens tilstand fra forundersøgelse til indlæggelse, tværfaglighed</a:t>
            </a:r>
          </a:p>
          <a:p>
            <a:pPr marL="0" lvl="0" indent="0">
              <a:buNone/>
            </a:pPr>
            <a:r>
              <a:rPr lang="da-DK" dirty="0"/>
              <a:t> </a:t>
            </a:r>
          </a:p>
          <a:p>
            <a:r>
              <a:rPr lang="da-DK" b="1" dirty="0"/>
              <a:t>Ledelse</a:t>
            </a:r>
            <a:endParaRPr lang="da-DK" dirty="0"/>
          </a:p>
          <a:p>
            <a:pPr lvl="0"/>
            <a:r>
              <a:rPr lang="da-DK" dirty="0" smtClean="0"/>
              <a:t>”Kommandovejen </a:t>
            </a:r>
            <a:r>
              <a:rPr lang="da-DK" dirty="0"/>
              <a:t>er tung. Det er svært at komme igennem med ”de gode </a:t>
            </a:r>
            <a:r>
              <a:rPr lang="da-DK" dirty="0" smtClean="0"/>
              <a:t>idéer”, </a:t>
            </a:r>
            <a:r>
              <a:rPr lang="da-DK" dirty="0"/>
              <a:t>når man brænder for noget</a:t>
            </a:r>
            <a:r>
              <a:rPr lang="da-DK" dirty="0" smtClean="0"/>
              <a:t>”.</a:t>
            </a:r>
            <a:endParaRPr lang="da-DK" dirty="0"/>
          </a:p>
          <a:p>
            <a:endParaRPr lang="da-DK" dirty="0"/>
          </a:p>
          <a:p>
            <a:r>
              <a:rPr lang="da-DK" b="1" dirty="0"/>
              <a:t>Logistik</a:t>
            </a:r>
            <a:endParaRPr lang="da-DK" dirty="0"/>
          </a:p>
          <a:p>
            <a:pPr lvl="0"/>
            <a:r>
              <a:rPr lang="da-DK" dirty="0" smtClean="0"/>
              <a:t>Medicinhåndtering, transport af dokumenter, udstyr mv.</a:t>
            </a:r>
            <a:endParaRPr lang="da-DK" dirty="0"/>
          </a:p>
        </p:txBody>
      </p:sp>
      <p:sp>
        <p:nvSpPr>
          <p:cNvPr id="4" name="Rektangel 3"/>
          <p:cNvSpPr/>
          <p:nvPr/>
        </p:nvSpPr>
        <p:spPr>
          <a:xfrm>
            <a:off x="827583" y="1052736"/>
            <a:ext cx="2360005" cy="430887"/>
          </a:xfrm>
          <a:prstGeom prst="rect">
            <a:avLst/>
          </a:prstGeom>
        </p:spPr>
        <p:txBody>
          <a:bodyPr wrap="none" lIns="0" tIns="0" rIns="0" bIns="0">
            <a:spAutoFit/>
          </a:bodyPr>
          <a:lstStyle/>
          <a:p>
            <a:r>
              <a:rPr lang="da-DK" sz="2800" b="1" dirty="0" smtClean="0">
                <a:solidFill>
                  <a:srgbClr val="00A499"/>
                </a:solidFill>
              </a:rPr>
              <a:t>Øvrige indsigter</a:t>
            </a:r>
          </a:p>
        </p:txBody>
      </p:sp>
    </p:spTree>
    <p:extLst>
      <p:ext uri="{BB962C8B-B14F-4D97-AF65-F5344CB8AC3E}">
        <p14:creationId xmlns:p14="http://schemas.microsoft.com/office/powerpoint/2010/main" val="9628137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numCol="3">
            <a:normAutofit fontScale="47500" lnSpcReduction="20000"/>
          </a:bodyPr>
          <a:lstStyle/>
          <a:p>
            <a:r>
              <a:rPr lang="da-DK" b="1" u="sng" dirty="0"/>
              <a:t>Patient </a:t>
            </a:r>
            <a:r>
              <a:rPr lang="da-DK" b="1" u="sng" dirty="0" err="1"/>
              <a:t>empowerment</a:t>
            </a:r>
            <a:endParaRPr lang="da-DK" dirty="0"/>
          </a:p>
          <a:p>
            <a:r>
              <a:rPr lang="da-DK" b="1" dirty="0"/>
              <a:t>Gruppe 1  </a:t>
            </a:r>
            <a:endParaRPr lang="da-DK" dirty="0"/>
          </a:p>
          <a:p>
            <a:r>
              <a:rPr lang="da-DK" b="1" dirty="0"/>
              <a:t>Lilly </a:t>
            </a:r>
            <a:r>
              <a:rPr lang="da-DK" b="1" dirty="0" err="1"/>
              <a:t>Gaasdal</a:t>
            </a:r>
            <a:r>
              <a:rPr lang="da-DK" b="1" dirty="0"/>
              <a:t> </a:t>
            </a:r>
            <a:endParaRPr lang="da-DK" dirty="0"/>
          </a:p>
          <a:p>
            <a:r>
              <a:rPr lang="da-DK" b="1" dirty="0"/>
              <a:t>Ulf </a:t>
            </a:r>
            <a:r>
              <a:rPr lang="da-DK" b="1" dirty="0" err="1"/>
              <a:t>Tietjen</a:t>
            </a:r>
            <a:endParaRPr lang="da-DK" dirty="0"/>
          </a:p>
          <a:p>
            <a:r>
              <a:rPr lang="da-DK" b="1" dirty="0"/>
              <a:t>Louise </a:t>
            </a:r>
            <a:r>
              <a:rPr lang="da-DK" b="1" dirty="0" err="1"/>
              <a:t>Ovens</a:t>
            </a:r>
            <a:endParaRPr lang="da-DK" dirty="0"/>
          </a:p>
          <a:p>
            <a:r>
              <a:rPr lang="da-DK" b="1" dirty="0"/>
              <a:t>Lotte Thomsen</a:t>
            </a:r>
            <a:endParaRPr lang="da-DK" dirty="0"/>
          </a:p>
          <a:p>
            <a:r>
              <a:rPr lang="da-DK" b="1" dirty="0"/>
              <a:t>Joan Clausen</a:t>
            </a:r>
            <a:endParaRPr lang="da-DK" dirty="0"/>
          </a:p>
          <a:p>
            <a:r>
              <a:rPr lang="da-DK" b="1" dirty="0"/>
              <a:t>Elisabeth H Jessen</a:t>
            </a:r>
            <a:endParaRPr lang="da-DK" dirty="0"/>
          </a:p>
          <a:p>
            <a:r>
              <a:rPr lang="da-DK" b="1" dirty="0"/>
              <a:t> </a:t>
            </a:r>
            <a:endParaRPr lang="da-DK" dirty="0"/>
          </a:p>
          <a:p>
            <a:r>
              <a:rPr lang="da-DK" b="1" u="sng" dirty="0"/>
              <a:t>Programlægning, koordinering og booking</a:t>
            </a:r>
            <a:endParaRPr lang="da-DK" dirty="0"/>
          </a:p>
          <a:p>
            <a:r>
              <a:rPr lang="da-DK" b="1" dirty="0"/>
              <a:t>Gruppe 2: </a:t>
            </a:r>
            <a:endParaRPr lang="da-DK" dirty="0"/>
          </a:p>
          <a:p>
            <a:r>
              <a:rPr lang="da-DK" b="1" dirty="0"/>
              <a:t>Anette Christensen</a:t>
            </a:r>
            <a:endParaRPr lang="da-DK" dirty="0"/>
          </a:p>
          <a:p>
            <a:r>
              <a:rPr lang="da-DK" b="1" dirty="0"/>
              <a:t>Anja Kiebitz</a:t>
            </a:r>
            <a:endParaRPr lang="da-DK" dirty="0"/>
          </a:p>
          <a:p>
            <a:r>
              <a:rPr lang="da-DK" b="1" dirty="0"/>
              <a:t>Helle Junker</a:t>
            </a:r>
            <a:endParaRPr lang="da-DK" dirty="0"/>
          </a:p>
          <a:p>
            <a:r>
              <a:rPr lang="da-DK" b="1" dirty="0" err="1"/>
              <a:t>Bibber</a:t>
            </a:r>
            <a:r>
              <a:rPr lang="da-DK" b="1" dirty="0"/>
              <a:t> Sidenius</a:t>
            </a:r>
            <a:endParaRPr lang="da-DK" dirty="0"/>
          </a:p>
          <a:p>
            <a:r>
              <a:rPr lang="da-DK" b="1" dirty="0"/>
              <a:t>Henning Jakobsen</a:t>
            </a:r>
            <a:endParaRPr lang="da-DK" dirty="0"/>
          </a:p>
          <a:p>
            <a:r>
              <a:rPr lang="da-DK" b="1" dirty="0"/>
              <a:t>Bettina Holm Davids</a:t>
            </a:r>
            <a:endParaRPr lang="da-DK" dirty="0"/>
          </a:p>
          <a:p>
            <a:r>
              <a:rPr lang="da-DK" b="1" dirty="0"/>
              <a:t> </a:t>
            </a:r>
            <a:endParaRPr lang="da-DK" dirty="0"/>
          </a:p>
          <a:p>
            <a:r>
              <a:rPr lang="da-DK" b="1" u="sng" dirty="0"/>
              <a:t>Fleksibel/ambulant rehabilitering</a:t>
            </a:r>
            <a:endParaRPr lang="da-DK" dirty="0"/>
          </a:p>
          <a:p>
            <a:r>
              <a:rPr lang="da-DK" b="1" dirty="0"/>
              <a:t>Gruppe 3:</a:t>
            </a:r>
            <a:endParaRPr lang="da-DK" dirty="0"/>
          </a:p>
          <a:p>
            <a:r>
              <a:rPr lang="da-DK" b="1" dirty="0"/>
              <a:t>Oliver Hendricks</a:t>
            </a:r>
            <a:endParaRPr lang="da-DK" dirty="0"/>
          </a:p>
          <a:p>
            <a:r>
              <a:rPr lang="da-DK" b="1" dirty="0"/>
              <a:t>Uta Poulsen</a:t>
            </a:r>
            <a:endParaRPr lang="da-DK" dirty="0"/>
          </a:p>
          <a:p>
            <a:r>
              <a:rPr lang="da-DK" b="1" dirty="0"/>
              <a:t>Sisse Ryge Petersen</a:t>
            </a:r>
            <a:endParaRPr lang="da-DK" dirty="0"/>
          </a:p>
          <a:p>
            <a:r>
              <a:rPr lang="da-DK" b="1" dirty="0"/>
              <a:t>Lotte Ankersen</a:t>
            </a:r>
            <a:endParaRPr lang="da-DK" dirty="0"/>
          </a:p>
          <a:p>
            <a:r>
              <a:rPr lang="da-DK" b="1" dirty="0"/>
              <a:t>Hanne Hansen</a:t>
            </a:r>
            <a:endParaRPr lang="da-DK" dirty="0"/>
          </a:p>
          <a:p>
            <a:r>
              <a:rPr lang="da-DK" b="1" dirty="0"/>
              <a:t>Susanne Jürgensen</a:t>
            </a:r>
            <a:endParaRPr lang="da-DK" dirty="0"/>
          </a:p>
          <a:p>
            <a:r>
              <a:rPr lang="en-US" b="1" dirty="0"/>
              <a:t> </a:t>
            </a:r>
            <a:endParaRPr lang="da-DK" dirty="0"/>
          </a:p>
          <a:p>
            <a:r>
              <a:rPr lang="da-DK" b="1" u="sng" dirty="0"/>
              <a:t>Tværfaglighed</a:t>
            </a:r>
            <a:endParaRPr lang="da-DK" dirty="0"/>
          </a:p>
          <a:p>
            <a:r>
              <a:rPr lang="da-DK" b="1" dirty="0"/>
              <a:t>Gruppe 4:</a:t>
            </a:r>
            <a:endParaRPr lang="da-DK" dirty="0"/>
          </a:p>
          <a:p>
            <a:r>
              <a:rPr lang="da-DK" b="1" dirty="0"/>
              <a:t>Gitte B Sørensen</a:t>
            </a:r>
            <a:endParaRPr lang="da-DK" dirty="0"/>
          </a:p>
          <a:p>
            <a:r>
              <a:rPr lang="da-DK" b="1" dirty="0"/>
              <a:t>Sara Jakobsen</a:t>
            </a:r>
            <a:endParaRPr lang="da-DK" dirty="0"/>
          </a:p>
          <a:p>
            <a:r>
              <a:rPr lang="da-DK" b="1" dirty="0"/>
              <a:t>Anne-Marie Sølvsten </a:t>
            </a:r>
            <a:endParaRPr lang="da-DK" dirty="0"/>
          </a:p>
          <a:p>
            <a:r>
              <a:rPr lang="da-DK" b="1" dirty="0"/>
              <a:t>Anette Fuglsang</a:t>
            </a:r>
            <a:endParaRPr lang="da-DK" dirty="0"/>
          </a:p>
          <a:p>
            <a:r>
              <a:rPr lang="da-DK" b="1" dirty="0"/>
              <a:t>Vibeke Ringsdal</a:t>
            </a:r>
            <a:endParaRPr lang="da-DK" dirty="0"/>
          </a:p>
          <a:p>
            <a:r>
              <a:rPr lang="da-DK" b="1" dirty="0"/>
              <a:t> </a:t>
            </a:r>
            <a:endParaRPr lang="da-DK" dirty="0"/>
          </a:p>
          <a:p>
            <a:pPr marL="0" indent="0">
              <a:buNone/>
            </a:pPr>
            <a:endParaRPr lang="da-DK" b="1" u="sng" dirty="0" smtClean="0"/>
          </a:p>
          <a:p>
            <a:pPr marL="0" indent="0">
              <a:buNone/>
            </a:pPr>
            <a:r>
              <a:rPr lang="da-DK" b="1" u="sng" dirty="0" smtClean="0"/>
              <a:t>Overgange </a:t>
            </a:r>
            <a:r>
              <a:rPr lang="da-DK" b="1" u="sng" dirty="0"/>
              <a:t>og samarbejde ud af huset</a:t>
            </a:r>
            <a:endParaRPr lang="da-DK" dirty="0"/>
          </a:p>
          <a:p>
            <a:r>
              <a:rPr lang="da-DK" b="1" dirty="0"/>
              <a:t>Gruppe 5:</a:t>
            </a:r>
            <a:endParaRPr lang="da-DK" dirty="0"/>
          </a:p>
          <a:p>
            <a:r>
              <a:rPr lang="da-DK" b="1" dirty="0"/>
              <a:t>Kim Hørslev-Petersen</a:t>
            </a:r>
            <a:endParaRPr lang="da-DK" dirty="0"/>
          </a:p>
          <a:p>
            <a:r>
              <a:rPr lang="da-DK" b="1" dirty="0"/>
              <a:t>Vivian </a:t>
            </a:r>
            <a:r>
              <a:rPr lang="da-DK" b="1" dirty="0" err="1"/>
              <a:t>Mathiese</a:t>
            </a:r>
            <a:endParaRPr lang="da-DK" dirty="0"/>
          </a:p>
          <a:p>
            <a:r>
              <a:rPr lang="da-DK" b="1" dirty="0"/>
              <a:t>Jette Storm</a:t>
            </a:r>
            <a:endParaRPr lang="da-DK" dirty="0"/>
          </a:p>
          <a:p>
            <a:r>
              <a:rPr lang="da-DK" b="1" dirty="0"/>
              <a:t>Ruth Odgaard</a:t>
            </a:r>
            <a:endParaRPr lang="da-DK" dirty="0"/>
          </a:p>
          <a:p>
            <a:r>
              <a:rPr lang="da-DK" b="1" dirty="0"/>
              <a:t>Anette Berg Andersen</a:t>
            </a:r>
            <a:endParaRPr lang="da-DK" dirty="0"/>
          </a:p>
          <a:p>
            <a:r>
              <a:rPr lang="da-DK" b="1" dirty="0"/>
              <a:t>Thue Hvorslev</a:t>
            </a:r>
            <a:endParaRPr lang="da-DK" dirty="0"/>
          </a:p>
          <a:p>
            <a:r>
              <a:rPr lang="da-DK" b="1" dirty="0"/>
              <a:t> </a:t>
            </a:r>
            <a:endParaRPr lang="da-DK" dirty="0"/>
          </a:p>
          <a:p>
            <a:r>
              <a:rPr lang="da-DK" b="1" u="sng" dirty="0"/>
              <a:t>IT og teknologi</a:t>
            </a:r>
            <a:endParaRPr lang="da-DK" dirty="0"/>
          </a:p>
          <a:p>
            <a:r>
              <a:rPr lang="da-DK" b="1" dirty="0"/>
              <a:t>Gruppe 6:</a:t>
            </a:r>
            <a:endParaRPr lang="da-DK" dirty="0"/>
          </a:p>
          <a:p>
            <a:r>
              <a:rPr lang="da-DK" b="1" dirty="0"/>
              <a:t>Jette Thiesen</a:t>
            </a:r>
            <a:endParaRPr lang="da-DK" dirty="0"/>
          </a:p>
          <a:p>
            <a:r>
              <a:rPr lang="en-US" b="1" dirty="0" err="1"/>
              <a:t>Afshin</a:t>
            </a:r>
            <a:r>
              <a:rPr lang="en-US" b="1" dirty="0"/>
              <a:t> A </a:t>
            </a:r>
            <a:r>
              <a:rPr lang="en-US" b="1" dirty="0" err="1"/>
              <a:t>Christansen</a:t>
            </a:r>
            <a:endParaRPr lang="da-DK" dirty="0"/>
          </a:p>
          <a:p>
            <a:r>
              <a:rPr lang="en-US" b="1" dirty="0"/>
              <a:t>Ulrich Weber</a:t>
            </a:r>
            <a:endParaRPr lang="da-DK" dirty="0"/>
          </a:p>
          <a:p>
            <a:r>
              <a:rPr lang="en-US" b="1" dirty="0"/>
              <a:t>Charlotte Drachmann</a:t>
            </a:r>
            <a:endParaRPr lang="da-DK" dirty="0"/>
          </a:p>
          <a:p>
            <a:r>
              <a:rPr lang="da-DK" b="1" dirty="0"/>
              <a:t>Gitte Kehlet Jørgensen</a:t>
            </a:r>
            <a:endParaRPr lang="da-DK" dirty="0"/>
          </a:p>
          <a:p>
            <a:r>
              <a:rPr lang="da-DK" b="1" dirty="0"/>
              <a:t>Inge Boisen</a:t>
            </a:r>
            <a:endParaRPr lang="da-DK" dirty="0"/>
          </a:p>
          <a:p>
            <a:endParaRPr lang="da-DK" dirty="0"/>
          </a:p>
        </p:txBody>
      </p:sp>
      <p:sp>
        <p:nvSpPr>
          <p:cNvPr id="4" name="Rektangel 3"/>
          <p:cNvSpPr/>
          <p:nvPr/>
        </p:nvSpPr>
        <p:spPr>
          <a:xfrm>
            <a:off x="827583" y="1052736"/>
            <a:ext cx="2500685" cy="430887"/>
          </a:xfrm>
          <a:prstGeom prst="rect">
            <a:avLst/>
          </a:prstGeom>
        </p:spPr>
        <p:txBody>
          <a:bodyPr wrap="none" lIns="0" tIns="0" rIns="0" bIns="0">
            <a:spAutoFit/>
          </a:bodyPr>
          <a:lstStyle/>
          <a:p>
            <a:r>
              <a:rPr lang="da-DK" sz="2800" b="1" dirty="0" smtClean="0">
                <a:solidFill>
                  <a:srgbClr val="00A499"/>
                </a:solidFill>
              </a:rPr>
              <a:t>Gruppeinddeling</a:t>
            </a:r>
          </a:p>
        </p:txBody>
      </p:sp>
    </p:spTree>
    <p:extLst>
      <p:ext uri="{BB962C8B-B14F-4D97-AF65-F5344CB8AC3E}">
        <p14:creationId xmlns:p14="http://schemas.microsoft.com/office/powerpoint/2010/main" val="27158000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numCol="3">
            <a:normAutofit fontScale="47500" lnSpcReduction="20000"/>
          </a:bodyPr>
          <a:lstStyle/>
          <a:p>
            <a:r>
              <a:rPr lang="da-DK" b="1" u="sng" dirty="0"/>
              <a:t>Patient </a:t>
            </a:r>
            <a:r>
              <a:rPr lang="da-DK" b="1" u="sng" dirty="0" err="1" smtClean="0"/>
              <a:t>empowerment</a:t>
            </a:r>
            <a:endParaRPr lang="da-DK" b="1" dirty="0" smtClean="0"/>
          </a:p>
          <a:p>
            <a:r>
              <a:rPr lang="da-DK" b="1" dirty="0" smtClean="0"/>
              <a:t>Gruppe </a:t>
            </a:r>
            <a:r>
              <a:rPr lang="da-DK" b="1" dirty="0"/>
              <a:t>7: </a:t>
            </a:r>
            <a:endParaRPr lang="da-DK" dirty="0"/>
          </a:p>
          <a:p>
            <a:r>
              <a:rPr lang="da-DK" b="1" dirty="0"/>
              <a:t>Inge Boisen</a:t>
            </a:r>
            <a:endParaRPr lang="da-DK" dirty="0"/>
          </a:p>
          <a:p>
            <a:r>
              <a:rPr lang="da-DK" b="1" dirty="0"/>
              <a:t>Uta Poulsen</a:t>
            </a:r>
            <a:endParaRPr lang="da-DK" dirty="0"/>
          </a:p>
          <a:p>
            <a:r>
              <a:rPr lang="da-DK" b="1" dirty="0"/>
              <a:t>Sisse Ryge Petersen</a:t>
            </a:r>
            <a:endParaRPr lang="da-DK" dirty="0"/>
          </a:p>
          <a:p>
            <a:r>
              <a:rPr lang="da-DK" b="1" dirty="0"/>
              <a:t>Lotte Ankersen</a:t>
            </a:r>
            <a:endParaRPr lang="da-DK" dirty="0"/>
          </a:p>
          <a:p>
            <a:r>
              <a:rPr lang="da-DK" b="1" dirty="0"/>
              <a:t>Vivian Mathiesen</a:t>
            </a:r>
            <a:endParaRPr lang="da-DK" dirty="0"/>
          </a:p>
          <a:p>
            <a:r>
              <a:rPr lang="da-DK" b="1" dirty="0"/>
              <a:t>Jette Storm</a:t>
            </a:r>
            <a:endParaRPr lang="da-DK" dirty="0"/>
          </a:p>
          <a:p>
            <a:r>
              <a:rPr lang="da-DK" b="1" dirty="0"/>
              <a:t> </a:t>
            </a:r>
            <a:endParaRPr lang="da-DK" dirty="0"/>
          </a:p>
          <a:p>
            <a:r>
              <a:rPr lang="da-DK" b="1" u="sng" dirty="0"/>
              <a:t>Programlægning, koordinering og booking</a:t>
            </a:r>
            <a:endParaRPr lang="da-DK" dirty="0"/>
          </a:p>
          <a:p>
            <a:r>
              <a:rPr lang="da-DK" b="1" dirty="0" smtClean="0"/>
              <a:t>Gruppe </a:t>
            </a:r>
            <a:r>
              <a:rPr lang="da-DK" b="1" dirty="0"/>
              <a:t>8: </a:t>
            </a:r>
            <a:endParaRPr lang="da-DK" dirty="0"/>
          </a:p>
          <a:p>
            <a:r>
              <a:rPr lang="da-DK" b="1" dirty="0"/>
              <a:t>Gitte Kehlet Jørgensen</a:t>
            </a:r>
            <a:endParaRPr lang="da-DK" dirty="0"/>
          </a:p>
          <a:p>
            <a:r>
              <a:rPr lang="da-DK" b="1" dirty="0"/>
              <a:t>Jette Thiesen</a:t>
            </a:r>
            <a:endParaRPr lang="da-DK" dirty="0"/>
          </a:p>
          <a:p>
            <a:r>
              <a:rPr lang="da-DK" b="1" dirty="0"/>
              <a:t>Vibeke Ringsdal</a:t>
            </a:r>
            <a:endParaRPr lang="da-DK" dirty="0"/>
          </a:p>
          <a:p>
            <a:r>
              <a:rPr lang="da-DK" b="1" dirty="0"/>
              <a:t>Susanne Jürgensen</a:t>
            </a:r>
            <a:endParaRPr lang="da-DK" dirty="0"/>
          </a:p>
          <a:p>
            <a:r>
              <a:rPr lang="da-DK" b="1" dirty="0"/>
              <a:t>Thue Hvorslev</a:t>
            </a:r>
            <a:endParaRPr lang="da-DK" dirty="0"/>
          </a:p>
          <a:p>
            <a:r>
              <a:rPr lang="da-DK" b="1" dirty="0"/>
              <a:t>Gitte B Sørensen</a:t>
            </a:r>
            <a:endParaRPr lang="da-DK" dirty="0"/>
          </a:p>
          <a:p>
            <a:r>
              <a:rPr lang="da-DK" b="1" dirty="0"/>
              <a:t> </a:t>
            </a:r>
            <a:endParaRPr lang="da-DK" dirty="0"/>
          </a:p>
          <a:p>
            <a:r>
              <a:rPr lang="da-DK" b="1" u="sng" dirty="0"/>
              <a:t>Fleksibel/ambulant rehabilitering</a:t>
            </a:r>
            <a:endParaRPr lang="da-DK" dirty="0"/>
          </a:p>
          <a:p>
            <a:r>
              <a:rPr lang="da-DK" b="1" dirty="0" smtClean="0"/>
              <a:t>Gruppe </a:t>
            </a:r>
            <a:r>
              <a:rPr lang="da-DK" b="1" dirty="0"/>
              <a:t>9:</a:t>
            </a:r>
            <a:endParaRPr lang="da-DK" dirty="0"/>
          </a:p>
          <a:p>
            <a:r>
              <a:rPr lang="da-DK" b="1" dirty="0"/>
              <a:t>Kim Hørslev-Petersen</a:t>
            </a:r>
            <a:endParaRPr lang="da-DK" dirty="0"/>
          </a:p>
          <a:p>
            <a:r>
              <a:rPr lang="en-US" b="1" dirty="0"/>
              <a:t>Ulrich Weber</a:t>
            </a:r>
            <a:endParaRPr lang="da-DK" dirty="0"/>
          </a:p>
          <a:p>
            <a:r>
              <a:rPr lang="en-US" b="1" dirty="0"/>
              <a:t>Anette Berg </a:t>
            </a:r>
            <a:r>
              <a:rPr lang="en-US" b="1" dirty="0" err="1"/>
              <a:t>Andreasen</a:t>
            </a:r>
            <a:endParaRPr lang="da-DK" dirty="0"/>
          </a:p>
          <a:p>
            <a:r>
              <a:rPr lang="en-US" b="1" dirty="0"/>
              <a:t>Joan Clausen</a:t>
            </a:r>
            <a:endParaRPr lang="da-DK" dirty="0"/>
          </a:p>
          <a:p>
            <a:r>
              <a:rPr lang="en-US" b="1" dirty="0"/>
              <a:t>Sara </a:t>
            </a:r>
            <a:r>
              <a:rPr lang="en-US" b="1" dirty="0" err="1"/>
              <a:t>Jakobsen</a:t>
            </a:r>
            <a:endParaRPr lang="da-DK" dirty="0"/>
          </a:p>
          <a:p>
            <a:r>
              <a:rPr lang="en-US" b="1" dirty="0"/>
              <a:t>Charlotte Drachmann</a:t>
            </a:r>
            <a:endParaRPr lang="da-DK" dirty="0"/>
          </a:p>
          <a:p>
            <a:r>
              <a:rPr lang="en-US" b="1" dirty="0"/>
              <a:t> </a:t>
            </a:r>
            <a:endParaRPr lang="da-DK" dirty="0"/>
          </a:p>
          <a:p>
            <a:r>
              <a:rPr lang="da-DK" b="1" u="sng" dirty="0"/>
              <a:t>Tværfaglighed</a:t>
            </a:r>
            <a:endParaRPr lang="da-DK" dirty="0"/>
          </a:p>
          <a:p>
            <a:r>
              <a:rPr lang="en-US" b="1" dirty="0" err="1" smtClean="0"/>
              <a:t>Gruppe</a:t>
            </a:r>
            <a:r>
              <a:rPr lang="en-US" b="1" dirty="0" smtClean="0"/>
              <a:t> </a:t>
            </a:r>
            <a:r>
              <a:rPr lang="en-US" b="1" dirty="0"/>
              <a:t>10:</a:t>
            </a:r>
            <a:endParaRPr lang="da-DK" dirty="0"/>
          </a:p>
          <a:p>
            <a:r>
              <a:rPr lang="en-US" b="1" dirty="0" err="1"/>
              <a:t>Afshin</a:t>
            </a:r>
            <a:r>
              <a:rPr lang="en-US" b="1" dirty="0"/>
              <a:t> A Christiansen</a:t>
            </a:r>
            <a:endParaRPr lang="da-DK" dirty="0"/>
          </a:p>
          <a:p>
            <a:r>
              <a:rPr lang="da-DK" b="1" dirty="0"/>
              <a:t>Louise </a:t>
            </a:r>
            <a:r>
              <a:rPr lang="da-DK" b="1" dirty="0" err="1"/>
              <a:t>Ovens</a:t>
            </a:r>
            <a:endParaRPr lang="da-DK" dirty="0"/>
          </a:p>
          <a:p>
            <a:r>
              <a:rPr lang="da-DK" b="1" dirty="0"/>
              <a:t>Ruth Odgaard</a:t>
            </a:r>
            <a:endParaRPr lang="da-DK" dirty="0"/>
          </a:p>
          <a:p>
            <a:r>
              <a:rPr lang="da-DK" b="1" dirty="0"/>
              <a:t>Hanne Hansen </a:t>
            </a:r>
            <a:endParaRPr lang="da-DK" dirty="0"/>
          </a:p>
          <a:p>
            <a:r>
              <a:rPr lang="da-DK" b="1" dirty="0"/>
              <a:t>Helle Junker</a:t>
            </a:r>
            <a:endParaRPr lang="da-DK" dirty="0"/>
          </a:p>
          <a:p>
            <a:r>
              <a:rPr lang="da-DK" b="1" dirty="0"/>
              <a:t>Ulf </a:t>
            </a:r>
            <a:r>
              <a:rPr lang="da-DK" b="1" dirty="0" err="1"/>
              <a:t>Tietjen</a:t>
            </a:r>
            <a:endParaRPr lang="da-DK" dirty="0"/>
          </a:p>
          <a:p>
            <a:r>
              <a:rPr lang="da-DK" b="1" dirty="0"/>
              <a:t> </a:t>
            </a:r>
            <a:endParaRPr lang="da-DK" dirty="0"/>
          </a:p>
          <a:p>
            <a:r>
              <a:rPr lang="da-DK" b="1" u="sng" dirty="0"/>
              <a:t>Overgange og samarbejde ud af huset</a:t>
            </a:r>
            <a:endParaRPr lang="da-DK" dirty="0"/>
          </a:p>
          <a:p>
            <a:r>
              <a:rPr lang="da-DK" b="1" dirty="0" smtClean="0"/>
              <a:t>Gruppe </a:t>
            </a:r>
            <a:r>
              <a:rPr lang="da-DK" b="1" dirty="0"/>
              <a:t>11:</a:t>
            </a:r>
            <a:endParaRPr lang="da-DK" dirty="0"/>
          </a:p>
          <a:p>
            <a:r>
              <a:rPr lang="da-DK" b="1" dirty="0"/>
              <a:t>Elisabeth H Jessen</a:t>
            </a:r>
            <a:endParaRPr lang="da-DK" dirty="0"/>
          </a:p>
          <a:p>
            <a:r>
              <a:rPr lang="da-DK" b="1" dirty="0"/>
              <a:t>Henning Jakobsen</a:t>
            </a:r>
            <a:endParaRPr lang="da-DK" dirty="0"/>
          </a:p>
          <a:p>
            <a:r>
              <a:rPr lang="da-DK" b="1" dirty="0"/>
              <a:t>Anette Fuglsang</a:t>
            </a:r>
            <a:endParaRPr lang="da-DK" dirty="0"/>
          </a:p>
          <a:p>
            <a:r>
              <a:rPr lang="da-DK" b="1" dirty="0"/>
              <a:t>Anne-Marie Sølvsten</a:t>
            </a:r>
            <a:endParaRPr lang="da-DK" dirty="0"/>
          </a:p>
          <a:p>
            <a:r>
              <a:rPr lang="da-DK" b="1" dirty="0"/>
              <a:t>Lotte Thomsen</a:t>
            </a:r>
            <a:endParaRPr lang="da-DK" dirty="0"/>
          </a:p>
          <a:p>
            <a:r>
              <a:rPr lang="da-DK" b="1" dirty="0"/>
              <a:t>Lilly </a:t>
            </a:r>
            <a:r>
              <a:rPr lang="da-DK" b="1" dirty="0" err="1"/>
              <a:t>Gaasdal</a:t>
            </a:r>
            <a:endParaRPr lang="da-DK" dirty="0"/>
          </a:p>
          <a:p>
            <a:r>
              <a:rPr lang="da-DK" b="1" dirty="0"/>
              <a:t> </a:t>
            </a:r>
            <a:endParaRPr lang="da-DK" dirty="0"/>
          </a:p>
          <a:p>
            <a:r>
              <a:rPr lang="da-DK" b="1" u="sng" dirty="0"/>
              <a:t>IT og teknologi</a:t>
            </a:r>
            <a:endParaRPr lang="da-DK" dirty="0"/>
          </a:p>
          <a:p>
            <a:r>
              <a:rPr lang="da-DK" b="1" dirty="0" smtClean="0"/>
              <a:t>Gruppe </a:t>
            </a:r>
            <a:r>
              <a:rPr lang="da-DK" b="1" dirty="0"/>
              <a:t>12:</a:t>
            </a:r>
            <a:endParaRPr lang="da-DK" dirty="0"/>
          </a:p>
          <a:p>
            <a:r>
              <a:rPr lang="da-DK" b="1" dirty="0"/>
              <a:t>Anette Christensen</a:t>
            </a:r>
            <a:endParaRPr lang="da-DK" dirty="0"/>
          </a:p>
          <a:p>
            <a:r>
              <a:rPr lang="da-DK" b="1" dirty="0" err="1"/>
              <a:t>Bibber</a:t>
            </a:r>
            <a:r>
              <a:rPr lang="da-DK" b="1" dirty="0"/>
              <a:t> Sidenius</a:t>
            </a:r>
            <a:endParaRPr lang="da-DK" dirty="0"/>
          </a:p>
          <a:p>
            <a:r>
              <a:rPr lang="da-DK" b="1" dirty="0"/>
              <a:t>Oliver Hendricks</a:t>
            </a:r>
            <a:endParaRPr lang="da-DK" dirty="0"/>
          </a:p>
          <a:p>
            <a:r>
              <a:rPr lang="en-US" b="1" dirty="0"/>
              <a:t>Anja Kiebitz</a:t>
            </a:r>
            <a:endParaRPr lang="da-DK" dirty="0"/>
          </a:p>
          <a:p>
            <a:r>
              <a:rPr lang="da-DK" b="1" dirty="0"/>
              <a:t>Bettina Holm Davids</a:t>
            </a:r>
            <a:endParaRPr lang="da-DK" dirty="0"/>
          </a:p>
          <a:p>
            <a:r>
              <a:rPr lang="da-DK" b="1" dirty="0"/>
              <a:t>Henning Jakobsen</a:t>
            </a:r>
            <a:endParaRPr lang="da-DK" dirty="0"/>
          </a:p>
          <a:p>
            <a:endParaRPr lang="da-DK" dirty="0"/>
          </a:p>
        </p:txBody>
      </p:sp>
      <p:sp>
        <p:nvSpPr>
          <p:cNvPr id="5" name="Rektangel 4"/>
          <p:cNvSpPr/>
          <p:nvPr/>
        </p:nvSpPr>
        <p:spPr>
          <a:xfrm>
            <a:off x="827583" y="1052736"/>
            <a:ext cx="2500685" cy="430887"/>
          </a:xfrm>
          <a:prstGeom prst="rect">
            <a:avLst/>
          </a:prstGeom>
        </p:spPr>
        <p:txBody>
          <a:bodyPr wrap="none" lIns="0" tIns="0" rIns="0" bIns="0">
            <a:spAutoFit/>
          </a:bodyPr>
          <a:lstStyle/>
          <a:p>
            <a:r>
              <a:rPr lang="da-DK" sz="2800" b="1" dirty="0" smtClean="0">
                <a:solidFill>
                  <a:srgbClr val="00A499"/>
                </a:solidFill>
              </a:rPr>
              <a:t>Gruppeinddeling</a:t>
            </a:r>
          </a:p>
        </p:txBody>
      </p:sp>
    </p:spTree>
    <p:extLst>
      <p:ext uri="{BB962C8B-B14F-4D97-AF65-F5344CB8AC3E}">
        <p14:creationId xmlns:p14="http://schemas.microsoft.com/office/powerpoint/2010/main" val="1217785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914400" y="1645501"/>
            <a:ext cx="8229600" cy="4525963"/>
          </a:xfrm>
        </p:spPr>
        <p:txBody>
          <a:bodyPr>
            <a:normAutofit/>
          </a:bodyPr>
          <a:lstStyle/>
          <a:p>
            <a:pPr marL="0" indent="0" fontAlgn="t">
              <a:buNone/>
            </a:pPr>
            <a:r>
              <a:rPr lang="da-DK" dirty="0"/>
              <a:t>	</a:t>
            </a:r>
            <a:r>
              <a:rPr lang="da-DK" sz="2200" dirty="0" smtClean="0"/>
              <a:t>Velkomst </a:t>
            </a:r>
            <a:r>
              <a:rPr lang="da-DK" sz="2200" dirty="0"/>
              <a:t>og intro</a:t>
            </a:r>
          </a:p>
          <a:p>
            <a:pPr marL="0" indent="0" fontAlgn="t">
              <a:buNone/>
            </a:pPr>
            <a:r>
              <a:rPr lang="da-DK" sz="2200" b="1" dirty="0"/>
              <a:t>	</a:t>
            </a:r>
            <a:r>
              <a:rPr lang="da-DK" sz="2200" dirty="0" smtClean="0"/>
              <a:t>Visionsøvelse</a:t>
            </a:r>
            <a:r>
              <a:rPr lang="da-DK" sz="2200" dirty="0"/>
              <a:t> </a:t>
            </a:r>
          </a:p>
          <a:p>
            <a:pPr marL="0" indent="0" fontAlgn="t">
              <a:buNone/>
            </a:pPr>
            <a:r>
              <a:rPr lang="da-DK" sz="2200" b="1" dirty="0"/>
              <a:t>	</a:t>
            </a:r>
            <a:r>
              <a:rPr lang="da-DK" sz="2200" dirty="0" smtClean="0"/>
              <a:t>Præsentation </a:t>
            </a:r>
            <a:r>
              <a:rPr lang="da-DK" sz="2200" dirty="0"/>
              <a:t>af indsigter fra feltarbejde</a:t>
            </a:r>
          </a:p>
          <a:p>
            <a:pPr marL="0" indent="0" fontAlgn="t">
              <a:buNone/>
            </a:pPr>
            <a:r>
              <a:rPr lang="da-DK" sz="2200" b="1" dirty="0"/>
              <a:t>	</a:t>
            </a:r>
            <a:r>
              <a:rPr lang="da-DK" sz="2200" dirty="0" smtClean="0"/>
              <a:t>Workshop Mulighedsrum</a:t>
            </a:r>
          </a:p>
          <a:p>
            <a:pPr marL="0" indent="0" fontAlgn="t">
              <a:buNone/>
            </a:pPr>
            <a:r>
              <a:rPr lang="da-DK" sz="2200" b="1" dirty="0" smtClean="0"/>
              <a:t>11.45	</a:t>
            </a:r>
            <a:r>
              <a:rPr lang="da-DK" sz="2200" dirty="0" smtClean="0"/>
              <a:t>Frokost</a:t>
            </a:r>
            <a:endParaRPr lang="da-DK" sz="2200" dirty="0"/>
          </a:p>
          <a:p>
            <a:pPr marL="0" indent="0" fontAlgn="t">
              <a:buNone/>
            </a:pPr>
            <a:r>
              <a:rPr lang="da-DK" sz="2200" dirty="0"/>
              <a:t>	</a:t>
            </a:r>
            <a:r>
              <a:rPr lang="da-DK" sz="2200" dirty="0" smtClean="0"/>
              <a:t>Workshop </a:t>
            </a:r>
            <a:r>
              <a:rPr lang="da-DK" sz="2200" dirty="0"/>
              <a:t>Mulighedsrum  </a:t>
            </a:r>
          </a:p>
          <a:p>
            <a:pPr marL="0" indent="0" fontAlgn="t">
              <a:buNone/>
            </a:pPr>
            <a:r>
              <a:rPr lang="da-DK" sz="2200" dirty="0" smtClean="0"/>
              <a:t>	Præsentationer </a:t>
            </a:r>
            <a:r>
              <a:rPr lang="da-DK" sz="2200" dirty="0"/>
              <a:t>og diskussion i plenum</a:t>
            </a:r>
          </a:p>
          <a:p>
            <a:pPr marL="0" indent="0" fontAlgn="t">
              <a:buNone/>
            </a:pPr>
            <a:r>
              <a:rPr lang="da-DK" sz="2200" b="1" dirty="0" smtClean="0"/>
              <a:t>15.00	</a:t>
            </a:r>
            <a:r>
              <a:rPr lang="da-DK" sz="2200" dirty="0" smtClean="0"/>
              <a:t>Tak </a:t>
            </a:r>
            <a:r>
              <a:rPr lang="da-DK" sz="2200" dirty="0"/>
              <a:t>for i dag</a:t>
            </a:r>
          </a:p>
          <a:p>
            <a:endParaRPr lang="da-DK" dirty="0"/>
          </a:p>
        </p:txBody>
      </p:sp>
      <p:sp>
        <p:nvSpPr>
          <p:cNvPr id="4" name="Rektangel 3"/>
          <p:cNvSpPr/>
          <p:nvPr/>
        </p:nvSpPr>
        <p:spPr>
          <a:xfrm>
            <a:off x="827583" y="1052736"/>
            <a:ext cx="2769284" cy="430887"/>
          </a:xfrm>
          <a:prstGeom prst="rect">
            <a:avLst/>
          </a:prstGeom>
        </p:spPr>
        <p:txBody>
          <a:bodyPr wrap="none" lIns="0" tIns="0" rIns="0" bIns="0">
            <a:spAutoFit/>
          </a:bodyPr>
          <a:lstStyle/>
          <a:p>
            <a:r>
              <a:rPr lang="da-DK" sz="2800" b="1" dirty="0" smtClean="0">
                <a:solidFill>
                  <a:srgbClr val="00A499"/>
                </a:solidFill>
              </a:rPr>
              <a:t>Program for dagen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70" y="1628800"/>
            <a:ext cx="1615612" cy="2152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6998" y="3908483"/>
            <a:ext cx="2115684"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760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810448" y="1628800"/>
            <a:ext cx="8229600" cy="4525963"/>
          </a:xfrm>
        </p:spPr>
        <p:txBody>
          <a:bodyPr>
            <a:normAutofit/>
          </a:bodyPr>
          <a:lstStyle/>
          <a:p>
            <a:r>
              <a:rPr lang="da-DK" sz="2200" dirty="0"/>
              <a:t>K</a:t>
            </a:r>
            <a:r>
              <a:rPr lang="da-DK" sz="2200" dirty="0" smtClean="0"/>
              <a:t>valitativ tilgang</a:t>
            </a:r>
          </a:p>
          <a:p>
            <a:r>
              <a:rPr lang="da-DK" sz="2200" dirty="0" smtClean="0"/>
              <a:t>4 dages feltarbejde – 3 researchere</a:t>
            </a:r>
          </a:p>
          <a:p>
            <a:pPr lvl="1"/>
            <a:r>
              <a:rPr lang="da-DK" sz="2000" dirty="0" smtClean="0"/>
              <a:t>16 interviews med forskellige fagligheder </a:t>
            </a:r>
          </a:p>
          <a:p>
            <a:pPr lvl="1"/>
            <a:r>
              <a:rPr lang="da-DK" sz="2000" dirty="0" smtClean="0"/>
              <a:t>Interviews med patienter</a:t>
            </a:r>
          </a:p>
          <a:p>
            <a:pPr lvl="1"/>
            <a:r>
              <a:rPr lang="da-DK" sz="2000" dirty="0" smtClean="0"/>
              <a:t>2 tværfaglige mini-workshops</a:t>
            </a:r>
          </a:p>
          <a:p>
            <a:pPr lvl="1"/>
            <a:r>
              <a:rPr lang="da-DK" sz="2000" dirty="0"/>
              <a:t>O</a:t>
            </a:r>
            <a:r>
              <a:rPr lang="da-DK" sz="2000" dirty="0" smtClean="0"/>
              <a:t>bservation af arbejdsgange og patientforløb samt løbende samtaler</a:t>
            </a:r>
          </a:p>
          <a:p>
            <a:r>
              <a:rPr lang="da-DK" sz="2200" dirty="0" smtClean="0"/>
              <a:t>Fokus på ambulante forløb og sengeforløb</a:t>
            </a:r>
          </a:p>
          <a:p>
            <a:pPr marL="0" indent="0">
              <a:buNone/>
            </a:pPr>
            <a:endParaRPr lang="da-DK" sz="2200" dirty="0" smtClean="0"/>
          </a:p>
          <a:p>
            <a:r>
              <a:rPr lang="da-DK" sz="2200" dirty="0" smtClean="0"/>
              <a:t>Arbejdsskemaer og dokumenter om Gigthospitalet</a:t>
            </a:r>
            <a:endParaRPr lang="da-DK" sz="2200" dirty="0"/>
          </a:p>
        </p:txBody>
      </p:sp>
      <p:sp>
        <p:nvSpPr>
          <p:cNvPr id="4" name="Rektangel 3"/>
          <p:cNvSpPr/>
          <p:nvPr/>
        </p:nvSpPr>
        <p:spPr>
          <a:xfrm>
            <a:off x="827583" y="1052736"/>
            <a:ext cx="1695208" cy="430887"/>
          </a:xfrm>
          <a:prstGeom prst="rect">
            <a:avLst/>
          </a:prstGeom>
        </p:spPr>
        <p:txBody>
          <a:bodyPr wrap="none" lIns="0" tIns="0" rIns="0" bIns="0">
            <a:spAutoFit/>
          </a:bodyPr>
          <a:lstStyle/>
          <a:p>
            <a:r>
              <a:rPr lang="da-DK" sz="2800" b="1" dirty="0" smtClean="0">
                <a:solidFill>
                  <a:srgbClr val="00A499"/>
                </a:solidFill>
              </a:rPr>
              <a:t>Feltarbejde</a:t>
            </a:r>
          </a:p>
        </p:txBody>
      </p:sp>
    </p:spTree>
    <p:extLst>
      <p:ext uri="{BB962C8B-B14F-4D97-AF65-F5344CB8AC3E}">
        <p14:creationId xmlns:p14="http://schemas.microsoft.com/office/powerpoint/2010/main" val="895123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827583" y="1676474"/>
            <a:ext cx="4176465" cy="4525963"/>
          </a:xfrm>
        </p:spPr>
        <p:txBody>
          <a:bodyPr>
            <a:normAutofit fontScale="70000" lnSpcReduction="20000"/>
          </a:bodyPr>
          <a:lstStyle/>
          <a:p>
            <a:pPr lvl="0"/>
            <a:r>
              <a:rPr lang="da-DK" dirty="0" smtClean="0"/>
              <a:t>Helhedssyn </a:t>
            </a:r>
            <a:r>
              <a:rPr lang="da-DK" dirty="0"/>
              <a:t>på patienten</a:t>
            </a:r>
          </a:p>
          <a:p>
            <a:pPr lvl="0"/>
            <a:r>
              <a:rPr lang="da-DK" dirty="0"/>
              <a:t>Kontinuitet for </a:t>
            </a:r>
            <a:r>
              <a:rPr lang="da-DK" dirty="0" smtClean="0"/>
              <a:t>patienten</a:t>
            </a:r>
            <a:endParaRPr lang="da-DK" dirty="0"/>
          </a:p>
          <a:p>
            <a:pPr lvl="0"/>
            <a:r>
              <a:rPr lang="da-DK" dirty="0" smtClean="0"/>
              <a:t>Nærværende</a:t>
            </a:r>
            <a:r>
              <a:rPr lang="da-DK" dirty="0"/>
              <a:t>, venligt og imødekommende personale</a:t>
            </a:r>
          </a:p>
          <a:p>
            <a:pPr lvl="0"/>
            <a:r>
              <a:rPr lang="da-DK" dirty="0"/>
              <a:t>Den gode stemning i huset – godt arbejdsmiljø og godt samarbejde faggrupperne imellem</a:t>
            </a:r>
          </a:p>
          <a:p>
            <a:pPr lvl="0"/>
            <a:r>
              <a:rPr lang="da-DK" dirty="0"/>
              <a:t>Personalet brænder for deres arbejde og deres speciale</a:t>
            </a:r>
          </a:p>
          <a:p>
            <a:pPr lvl="0"/>
            <a:r>
              <a:rPr lang="da-DK" dirty="0"/>
              <a:t>Høj faglighed indenfor udredning og behandling (regionsfunktion) såvel som </a:t>
            </a:r>
            <a:r>
              <a:rPr lang="da-DK" dirty="0" smtClean="0"/>
              <a:t>rehabilitering</a:t>
            </a:r>
            <a:endParaRPr lang="da-DK" dirty="0"/>
          </a:p>
        </p:txBody>
      </p:sp>
      <p:pic>
        <p:nvPicPr>
          <p:cNvPr id="7170" name="Picture 2" descr="https://cdn0.iconfinder.com/data/icons/ie_Bright/512/gol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132856"/>
            <a:ext cx="4069581" cy="4069581"/>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p:cNvSpPr/>
          <p:nvPr/>
        </p:nvSpPr>
        <p:spPr>
          <a:xfrm>
            <a:off x="827583" y="1052736"/>
            <a:ext cx="4716804" cy="430887"/>
          </a:xfrm>
          <a:prstGeom prst="rect">
            <a:avLst/>
          </a:prstGeom>
        </p:spPr>
        <p:txBody>
          <a:bodyPr wrap="none" lIns="0" tIns="0" rIns="0" bIns="0">
            <a:spAutoFit/>
          </a:bodyPr>
          <a:lstStyle/>
          <a:p>
            <a:r>
              <a:rPr lang="da-DK" sz="2800" b="1" dirty="0" smtClean="0">
                <a:solidFill>
                  <a:srgbClr val="00A499"/>
                </a:solidFill>
              </a:rPr>
              <a:t>Guldet – Gigthospitalets styrker</a:t>
            </a:r>
          </a:p>
        </p:txBody>
      </p:sp>
    </p:spTree>
    <p:extLst>
      <p:ext uri="{BB962C8B-B14F-4D97-AF65-F5344CB8AC3E}">
        <p14:creationId xmlns:p14="http://schemas.microsoft.com/office/powerpoint/2010/main" val="3244231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827583" y="2204864"/>
            <a:ext cx="7475377" cy="4525963"/>
          </a:xfrm>
        </p:spPr>
        <p:txBody>
          <a:bodyPr/>
          <a:lstStyle/>
          <a:p>
            <a:r>
              <a:rPr lang="da-DK" sz="2200" dirty="0" smtClean="0"/>
              <a:t>Styrke Gigthospitalet som udviklings- og kompetencecenter for behandling og rehabilitering af gigtpatienter</a:t>
            </a:r>
          </a:p>
          <a:p>
            <a:r>
              <a:rPr lang="da-DK" sz="2200" dirty="0" smtClean="0"/>
              <a:t>Udbygge stærkt forskningsmiljø</a:t>
            </a:r>
          </a:p>
          <a:p>
            <a:r>
              <a:rPr lang="da-DK" sz="2200" dirty="0" err="1" smtClean="0"/>
              <a:t>Nyskabe</a:t>
            </a:r>
            <a:r>
              <a:rPr lang="da-DK" sz="2200" dirty="0" smtClean="0"/>
              <a:t> dansk reumatologisk behandling og rehabilitering</a:t>
            </a:r>
          </a:p>
          <a:p>
            <a:endParaRPr lang="da-DK" dirty="0"/>
          </a:p>
        </p:txBody>
      </p:sp>
      <p:sp>
        <p:nvSpPr>
          <p:cNvPr id="4" name="Rektangel 3"/>
          <p:cNvSpPr/>
          <p:nvPr/>
        </p:nvSpPr>
        <p:spPr>
          <a:xfrm>
            <a:off x="827583" y="1052736"/>
            <a:ext cx="3207032" cy="861774"/>
          </a:xfrm>
          <a:prstGeom prst="rect">
            <a:avLst/>
          </a:prstGeom>
        </p:spPr>
        <p:txBody>
          <a:bodyPr wrap="none" lIns="0" tIns="0" rIns="0" bIns="0">
            <a:spAutoFit/>
          </a:bodyPr>
          <a:lstStyle/>
          <a:p>
            <a:r>
              <a:rPr lang="da-DK" sz="2800" b="1" dirty="0" smtClean="0">
                <a:solidFill>
                  <a:srgbClr val="00A499"/>
                </a:solidFill>
              </a:rPr>
              <a:t>Hvor skal vi hen?</a:t>
            </a:r>
          </a:p>
          <a:p>
            <a:r>
              <a:rPr lang="da-DK" sz="2800" b="1" dirty="0" smtClean="0">
                <a:solidFill>
                  <a:srgbClr val="00A499"/>
                </a:solidFill>
              </a:rPr>
              <a:t>Gigthospitalets vision</a:t>
            </a:r>
          </a:p>
        </p:txBody>
      </p:sp>
    </p:spTree>
    <p:extLst>
      <p:ext uri="{BB962C8B-B14F-4D97-AF65-F5344CB8AC3E}">
        <p14:creationId xmlns:p14="http://schemas.microsoft.com/office/powerpoint/2010/main" val="1899026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827583" y="1582850"/>
            <a:ext cx="4248473" cy="3908609"/>
          </a:xfrm>
        </p:spPr>
        <p:txBody>
          <a:bodyPr>
            <a:normAutofit/>
          </a:bodyPr>
          <a:lstStyle/>
          <a:p>
            <a:pPr marL="0" indent="0">
              <a:buNone/>
            </a:pPr>
            <a:r>
              <a:rPr lang="da-DK" sz="2200" dirty="0" smtClean="0"/>
              <a:t>Verden forandrer sig:</a:t>
            </a:r>
            <a:endParaRPr lang="da-DK" sz="2200" dirty="0"/>
          </a:p>
          <a:p>
            <a:r>
              <a:rPr lang="da-DK" sz="2200" dirty="0" smtClean="0"/>
              <a:t>Flytning: nye rammer – nye vilkår</a:t>
            </a:r>
          </a:p>
          <a:p>
            <a:r>
              <a:rPr lang="da-DK" sz="2200" dirty="0" smtClean="0"/>
              <a:t>Nye teknologiske muligheder</a:t>
            </a:r>
          </a:p>
          <a:p>
            <a:r>
              <a:rPr lang="da-DK" sz="2200" dirty="0" smtClean="0"/>
              <a:t>Nye behandlingsmuligheder</a:t>
            </a:r>
          </a:p>
          <a:p>
            <a:r>
              <a:rPr lang="da-DK" sz="2200" dirty="0" smtClean="0"/>
              <a:t>Ny patientkultur – </a:t>
            </a:r>
            <a:r>
              <a:rPr lang="da-DK" sz="2200" dirty="0" err="1" smtClean="0"/>
              <a:t>mindset</a:t>
            </a:r>
            <a:r>
              <a:rPr lang="da-DK" sz="2200" dirty="0" smtClean="0"/>
              <a:t>, forventninger </a:t>
            </a:r>
          </a:p>
          <a:p>
            <a:pPr marL="0" indent="0">
              <a:buNone/>
            </a:pPr>
            <a:r>
              <a:rPr lang="da-DK" dirty="0" smtClean="0"/>
              <a:t> </a:t>
            </a:r>
            <a:endParaRPr lang="da-DK" sz="4400" dirty="0"/>
          </a:p>
        </p:txBody>
      </p:sp>
      <p:sp>
        <p:nvSpPr>
          <p:cNvPr id="4" name="Opadbøjet pil 3"/>
          <p:cNvSpPr/>
          <p:nvPr/>
        </p:nvSpPr>
        <p:spPr>
          <a:xfrm rot="5400000">
            <a:off x="1008599" y="4460227"/>
            <a:ext cx="718955" cy="91008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399" y="1055112"/>
            <a:ext cx="3556350" cy="161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4686" r="15302"/>
          <a:stretch/>
        </p:blipFill>
        <p:spPr bwMode="auto">
          <a:xfrm>
            <a:off x="4872251" y="4431394"/>
            <a:ext cx="1514901"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r="58755"/>
          <a:stretch/>
        </p:blipFill>
        <p:spPr bwMode="auto">
          <a:xfrm>
            <a:off x="6516921" y="4064027"/>
            <a:ext cx="1873263"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t="16787" b="23345"/>
          <a:stretch/>
        </p:blipFill>
        <p:spPr bwMode="auto">
          <a:xfrm>
            <a:off x="5116759" y="2564904"/>
            <a:ext cx="3273425" cy="147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ktangel 8"/>
          <p:cNvSpPr/>
          <p:nvPr/>
        </p:nvSpPr>
        <p:spPr>
          <a:xfrm>
            <a:off x="827583" y="1052736"/>
            <a:ext cx="1537922" cy="430887"/>
          </a:xfrm>
          <a:prstGeom prst="rect">
            <a:avLst/>
          </a:prstGeom>
        </p:spPr>
        <p:txBody>
          <a:bodyPr wrap="none" lIns="0" tIns="0" rIns="0" bIns="0">
            <a:spAutoFit/>
          </a:bodyPr>
          <a:lstStyle/>
          <a:p>
            <a:r>
              <a:rPr lang="da-DK" sz="2800" b="1" dirty="0" smtClean="0">
                <a:solidFill>
                  <a:srgbClr val="00A499"/>
                </a:solidFill>
              </a:rPr>
              <a:t>Fremtiden</a:t>
            </a:r>
          </a:p>
        </p:txBody>
      </p:sp>
      <p:sp>
        <p:nvSpPr>
          <p:cNvPr id="7" name="Rektangel 6"/>
          <p:cNvSpPr/>
          <p:nvPr/>
        </p:nvSpPr>
        <p:spPr>
          <a:xfrm>
            <a:off x="1847558" y="4717829"/>
            <a:ext cx="2397964" cy="646331"/>
          </a:xfrm>
          <a:prstGeom prst="rect">
            <a:avLst/>
          </a:prstGeom>
        </p:spPr>
        <p:txBody>
          <a:bodyPr wrap="none">
            <a:spAutoFit/>
          </a:bodyPr>
          <a:lstStyle/>
          <a:p>
            <a:r>
              <a:rPr lang="da-DK" sz="3600" dirty="0"/>
              <a:t> </a:t>
            </a:r>
            <a:r>
              <a:rPr lang="da-DK" sz="3600" dirty="0" err="1"/>
              <a:t>Disruption</a:t>
            </a:r>
            <a:r>
              <a:rPr lang="da-DK" sz="3600" dirty="0"/>
              <a:t>!</a:t>
            </a:r>
          </a:p>
        </p:txBody>
      </p:sp>
    </p:spTree>
    <p:extLst>
      <p:ext uri="{BB962C8B-B14F-4D97-AF65-F5344CB8AC3E}">
        <p14:creationId xmlns:p14="http://schemas.microsoft.com/office/powerpoint/2010/main" val="296728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5517232"/>
            <a:ext cx="7797552" cy="864096"/>
          </a:xfrm>
        </p:spPr>
        <p:txBody>
          <a:bodyPr>
            <a:normAutofit/>
          </a:bodyPr>
          <a:lstStyle/>
          <a:p>
            <a:r>
              <a:rPr lang="en-US" sz="2000" dirty="0"/>
              <a:t>Easter Parade </a:t>
            </a:r>
            <a:r>
              <a:rPr lang="en-US" sz="2000" dirty="0" err="1" smtClean="0"/>
              <a:t>på</a:t>
            </a:r>
            <a:r>
              <a:rPr lang="en-US" sz="2000" dirty="0" smtClean="0"/>
              <a:t> </a:t>
            </a:r>
            <a:r>
              <a:rPr lang="en-US" sz="2000" dirty="0"/>
              <a:t>Fifth Avenue, New York (1900) – </a:t>
            </a:r>
            <a:r>
              <a:rPr lang="en-US" sz="2000" dirty="0" err="1" smtClean="0"/>
              <a:t>Kan</a:t>
            </a:r>
            <a:r>
              <a:rPr lang="en-US" sz="2000" dirty="0" smtClean="0"/>
              <a:t> du </a:t>
            </a:r>
            <a:r>
              <a:rPr lang="en-US" sz="2000" dirty="0" err="1" smtClean="0"/>
              <a:t>spotte</a:t>
            </a:r>
            <a:r>
              <a:rPr lang="en-US" sz="2000" dirty="0" smtClean="0"/>
              <a:t> </a:t>
            </a:r>
            <a:r>
              <a:rPr lang="en-US" sz="2000" dirty="0" err="1" smtClean="0"/>
              <a:t>bilen</a:t>
            </a:r>
            <a:r>
              <a:rPr lang="en-US" sz="2000" dirty="0" smtClean="0"/>
              <a:t>?</a:t>
            </a:r>
            <a:endParaRPr lang="da-DK" sz="2000" dirty="0"/>
          </a:p>
        </p:txBody>
      </p:sp>
      <p:pic>
        <p:nvPicPr>
          <p:cNvPr id="4" name="Pladsholder til ind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9672" y="1135286"/>
            <a:ext cx="5544616" cy="4346170"/>
          </a:xfrm>
        </p:spPr>
      </p:pic>
    </p:spTree>
    <p:extLst>
      <p:ext uri="{BB962C8B-B14F-4D97-AF65-F5344CB8AC3E}">
        <p14:creationId xmlns:p14="http://schemas.microsoft.com/office/powerpoint/2010/main" val="1161698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TotalTime>
  <Words>1174</Words>
  <Application>Microsoft Office PowerPoint</Application>
  <PresentationFormat>Skærmshow (4:3)</PresentationFormat>
  <Paragraphs>248</Paragraphs>
  <Slides>33</Slides>
  <Notes>6</Notes>
  <HiddenSlides>0</HiddenSlides>
  <MMClips>0</MMClips>
  <ScaleCrop>false</ScaleCrop>
  <HeadingPairs>
    <vt:vector size="4" baseType="variant">
      <vt:variant>
        <vt:lpstr>Tema</vt:lpstr>
      </vt:variant>
      <vt:variant>
        <vt:i4>1</vt:i4>
      </vt:variant>
      <vt:variant>
        <vt:lpstr>Diastitler</vt:lpstr>
      </vt:variant>
      <vt:variant>
        <vt:i4>33</vt:i4>
      </vt:variant>
    </vt:vector>
  </HeadingPairs>
  <TitlesOfParts>
    <vt:vector size="34" baseType="lpstr">
      <vt:lpstr>Kontortema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Easter Parade på Fifth Avenue, New York (1900) – Kan du spotte bilen?</vt:lpstr>
      <vt:lpstr>Easter Parade på Fifth Avenue, New York (1913) – Kan du spotte hestevognen?</vt:lpstr>
      <vt:lpstr>PowerPoint-præsentation</vt:lpstr>
      <vt:lpstr>PowerPoint-præsentation</vt:lpstr>
      <vt:lpstr>PowerPoint-præsentation</vt:lpstr>
      <vt:lpstr>PowerPoint-præsentation</vt:lpstr>
      <vt:lpstr>PowerPoint-præsentation</vt:lpstr>
      <vt:lpstr>1</vt:lpstr>
      <vt:lpstr>PowerPoint-præsentation</vt:lpstr>
      <vt:lpstr>PowerPoint-præsentation</vt:lpstr>
      <vt:lpstr>2</vt:lpstr>
      <vt:lpstr>PowerPoint-præsentation</vt:lpstr>
      <vt:lpstr>3</vt:lpstr>
      <vt:lpstr>PowerPoint-præsentation</vt:lpstr>
      <vt:lpstr>4</vt:lpstr>
      <vt:lpstr>PowerPoint-præsentation</vt:lpstr>
      <vt:lpstr>5</vt:lpstr>
      <vt:lpstr>PowerPoint-præsentation</vt:lpstr>
      <vt:lpstr>6</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Randi Lehmann Boesen</dc:creator>
  <cp:lastModifiedBy>Randi Lehmann Boesen</cp:lastModifiedBy>
  <cp:revision>54</cp:revision>
  <dcterms:created xsi:type="dcterms:W3CDTF">2017-03-28T13:34:56Z</dcterms:created>
  <dcterms:modified xsi:type="dcterms:W3CDTF">2017-05-26T09:26:19Z</dcterms:modified>
</cp:coreProperties>
</file>