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4"/>
  </p:notesMasterIdLst>
  <p:handoutMasterIdLst>
    <p:handoutMasterId r:id="rId5"/>
  </p:handoutMasterIdLst>
  <p:sldIdLst>
    <p:sldId id="467" r:id="rId2"/>
    <p:sldId id="468" r:id="rId3"/>
  </p:sldIdLst>
  <p:sldSz cx="9144000" cy="6858000" type="screen4x3"/>
  <p:notesSz cx="6735763" cy="9866313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uise Linaa" initials="L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00"/>
    <a:srgbClr val="0099FF"/>
    <a:srgbClr val="A9AF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92" autoAdjust="0"/>
    <p:restoredTop sz="99763" autoAdjust="0"/>
  </p:normalViewPr>
  <p:slideViewPr>
    <p:cSldViewPr snapToGrid="0" snapToObjects="1">
      <p:cViewPr>
        <p:scale>
          <a:sx n="100" d="100"/>
          <a:sy n="100" d="100"/>
        </p:scale>
        <p:origin x="-1944" y="-73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49" d="100"/>
          <a:sy n="49" d="100"/>
        </p:scale>
        <p:origin x="-2964" y="-102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89D3A8-A250-4199-91BF-182D62122D2D}" type="datetime1">
              <a:rPr lang="da-DK"/>
              <a:pPr>
                <a:defRPr/>
              </a:pPr>
              <a:t>12-10-2017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008FB09-9C65-42B0-A4C2-5FE994EABB18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7541555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2EA4E9-94DB-45D9-9074-ED78717E9E57}" type="datetime1">
              <a:rPr lang="da-DK"/>
              <a:pPr>
                <a:defRPr/>
              </a:pPr>
              <a:t>12-10-2017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D528A94-0A1B-4D05-8EFE-A00D5FD69130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37634333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719999" y="1440000"/>
            <a:ext cx="8121903" cy="489468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Klik for at redigere typografi i masteren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>
          <a:xfrm>
            <a:off x="720724" y="2160000"/>
            <a:ext cx="8121177" cy="91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/>
            </a:lvl1pPr>
          </a:lstStyle>
          <a:p>
            <a:pPr lvl="0"/>
            <a:r>
              <a:rPr lang="en-US" dirty="0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05C97-AF12-4C77-8D8E-9F374F1705AF}" type="datetime2">
              <a:rPr lang="da-DK"/>
              <a:pPr>
                <a:defRPr/>
              </a:pPr>
              <a:t>12. oktober 2017</a:t>
            </a:fld>
            <a:endParaRPr lang="da-DK" dirty="0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E9233-1B8A-46E2-B602-15989BE225B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4357688" y="6551613"/>
            <a:ext cx="428625" cy="136525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42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42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42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42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fld id="{416116BE-AAB8-489A-8808-46C917B1F231}" type="slidenum">
              <a:rPr lang="da-DK" altLang="da-DK" sz="900">
                <a:solidFill>
                  <a:srgbClr val="A59D95"/>
                </a:solidFill>
                <a:cs typeface="Arial" panose="020B0604020202020204" pitchFamily="34" charset="0"/>
              </a:rPr>
              <a:pPr algn="ctr">
                <a:defRPr/>
              </a:pPr>
              <a:t>‹nr.›</a:t>
            </a:fld>
            <a:endParaRPr lang="da-DK" altLang="da-DK" sz="900" dirty="0">
              <a:solidFill>
                <a:srgbClr val="A59D95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0BB1C-9CBE-4961-BA87-AFED6B7B0BFF}" type="datetime2">
              <a:rPr lang="da-DK"/>
              <a:pPr>
                <a:defRPr/>
              </a:pPr>
              <a:t>12. oktober 2017</a:t>
            </a:fld>
            <a:endParaRPr lang="da-DK" dirty="0"/>
          </a:p>
        </p:txBody>
      </p:sp>
      <p:sp>
        <p:nvSpPr>
          <p:cNvPr id="3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F4227-C27D-4760-8274-EF0034D84729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4357688" y="6551613"/>
            <a:ext cx="428625" cy="136525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42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42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42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42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fld id="{416116BE-AAB8-489A-8808-46C917B1F231}" type="slidenum">
              <a:rPr lang="da-DK" altLang="da-DK" sz="900">
                <a:solidFill>
                  <a:srgbClr val="A59D95"/>
                </a:solidFill>
                <a:cs typeface="Arial" panose="020B0604020202020204" pitchFamily="34" charset="0"/>
              </a:rPr>
              <a:pPr algn="ctr">
                <a:defRPr/>
              </a:pPr>
              <a:t>‹nr.›</a:t>
            </a:fld>
            <a:endParaRPr lang="da-DK" altLang="da-DK" sz="900" dirty="0">
              <a:solidFill>
                <a:srgbClr val="A59D95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E4EB3-064B-464C-B49C-393FA4B6DB8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4357688" y="6551613"/>
            <a:ext cx="428625" cy="136525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42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42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42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42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fld id="{416116BE-AAB8-489A-8808-46C917B1F231}" type="slidenum">
              <a:rPr lang="da-DK" altLang="da-DK" sz="900">
                <a:solidFill>
                  <a:srgbClr val="A59D95"/>
                </a:solidFill>
                <a:cs typeface="Arial" panose="020B0604020202020204" pitchFamily="34" charset="0"/>
              </a:rPr>
              <a:pPr algn="ctr">
                <a:defRPr/>
              </a:pPr>
              <a:t>‹nr.›</a:t>
            </a:fld>
            <a:endParaRPr lang="da-DK" altLang="da-DK" sz="900" dirty="0">
              <a:solidFill>
                <a:srgbClr val="A59D95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719999" y="1440000"/>
            <a:ext cx="8121903" cy="489468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Klik for at redigere typografi i masteren</a:t>
            </a:r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>
          <a:xfrm>
            <a:off x="720724" y="2160000"/>
            <a:ext cx="8121177" cy="914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/>
            </a:lvl1pPr>
          </a:lstStyle>
          <a:p>
            <a:pPr lvl="0"/>
            <a:r>
              <a:rPr lang="en-US" dirty="0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05C97-AF12-4C77-8D8E-9F374F1705AF}" type="datetime2">
              <a:rPr lang="da-DK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12. oktober 2017</a:t>
            </a:fld>
            <a:endParaRPr lang="da-DK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E9233-1B8A-46E2-B602-15989BE225B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7704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Lige forbindelse 10"/>
          <p:cNvCxnSpPr>
            <a:cxnSpLocks/>
          </p:cNvCxnSpPr>
          <p:nvPr/>
        </p:nvCxnSpPr>
        <p:spPr>
          <a:xfrm>
            <a:off x="323850" y="1014413"/>
            <a:ext cx="8532813" cy="0"/>
          </a:xfrm>
          <a:prstGeom prst="line">
            <a:avLst/>
          </a:prstGeom>
          <a:ln w="762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7451725" y="560388"/>
            <a:ext cx="119221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AB4A96-8D13-44E2-9353-59EF14A5E2CE}" type="datetime2">
              <a:rPr lang="da-DK"/>
              <a:pPr>
                <a:defRPr/>
              </a:pPr>
              <a:t>12. oktober 2017</a:t>
            </a:fld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297863" y="561975"/>
            <a:ext cx="544512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B7C912F-F54E-4C95-945B-96C1BBCAE1F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  <p:cxnSp>
        <p:nvCxnSpPr>
          <p:cNvPr id="3" name="Lige forbindelse 2"/>
          <p:cNvCxnSpPr/>
          <p:nvPr/>
        </p:nvCxnSpPr>
        <p:spPr>
          <a:xfrm>
            <a:off x="323850" y="6524625"/>
            <a:ext cx="8528050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 txBox="1">
            <a:spLocks/>
          </p:cNvSpPr>
          <p:nvPr/>
        </p:nvSpPr>
        <p:spPr>
          <a:xfrm>
            <a:off x="4357688" y="6551613"/>
            <a:ext cx="428625" cy="136525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429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42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42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42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42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fld id="{416116BE-AAB8-489A-8808-46C917B1F231}" type="slidenum">
              <a:rPr lang="da-DK" altLang="da-DK" sz="900">
                <a:solidFill>
                  <a:srgbClr val="A59D95"/>
                </a:solidFill>
                <a:cs typeface="Arial" panose="020B0604020202020204" pitchFamily="34" charset="0"/>
              </a:rPr>
              <a:pPr algn="ctr">
                <a:defRPr/>
              </a:pPr>
              <a:t>‹nr.›</a:t>
            </a:fld>
            <a:endParaRPr lang="da-DK" altLang="da-DK" sz="900" dirty="0">
              <a:solidFill>
                <a:srgbClr val="A59D95"/>
              </a:solidFill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0" r:id="rId2"/>
    <p:sldLayoutId id="2147483685" r:id="rId3"/>
    <p:sldLayoutId id="2147483727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dsholder til diasnummer 23"/>
          <p:cNvSpPr>
            <a:spLocks noGrp="1"/>
          </p:cNvSpPr>
          <p:nvPr>
            <p:ph type="sldNum" sz="quarter" idx="16"/>
          </p:nvPr>
        </p:nvSpPr>
        <p:spPr>
          <a:xfrm>
            <a:off x="8452238" y="561975"/>
            <a:ext cx="544512" cy="365125"/>
          </a:xfrm>
        </p:spPr>
        <p:txBody>
          <a:bodyPr/>
          <a:lstStyle/>
          <a:p>
            <a:pPr>
              <a:defRPr/>
            </a:pPr>
            <a:fld id="{E9E6AF8D-07DC-4C62-836B-6307EB445C93}" type="slidenum">
              <a:rPr lang="da-DK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</a:t>
            </a:fld>
            <a:endParaRPr lang="da-DK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7" name="TextBox 1"/>
          <p:cNvSpPr txBox="1">
            <a:spLocks noChangeArrowheads="1"/>
          </p:cNvSpPr>
          <p:nvPr/>
        </p:nvSpPr>
        <p:spPr bwMode="auto">
          <a:xfrm>
            <a:off x="346075" y="269875"/>
            <a:ext cx="6443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42963">
              <a:spcBef>
                <a:spcPts val="550"/>
              </a:spcBef>
            </a:pPr>
            <a:r>
              <a:rPr lang="da-DK" altLang="da-DK" sz="2400" dirty="0">
                <a:solidFill>
                  <a:srgbClr val="342F2B"/>
                </a:solidFill>
                <a:cs typeface="Arial" charset="0"/>
              </a:rPr>
              <a:t>Statusrapport: </a:t>
            </a:r>
            <a:r>
              <a:rPr lang="da-DK" altLang="da-DK" sz="2400" dirty="0" smtClean="0">
                <a:solidFill>
                  <a:srgbClr val="342F2B"/>
                </a:solidFill>
                <a:cs typeface="Arial" charset="0"/>
              </a:rPr>
              <a:t>[Projektnummer og navn]</a:t>
            </a:r>
            <a:endParaRPr lang="da-DK" altLang="da-DK" sz="2400" dirty="0">
              <a:solidFill>
                <a:srgbClr val="342F2B"/>
              </a:solidFill>
              <a:cs typeface="Arial" charset="0"/>
            </a:endParaRPr>
          </a:p>
        </p:txBody>
      </p:sp>
      <p:sp>
        <p:nvSpPr>
          <p:cNvPr id="88" name="TextBox 8"/>
          <p:cNvSpPr txBox="1">
            <a:spLocks noChangeArrowheads="1"/>
          </p:cNvSpPr>
          <p:nvPr/>
        </p:nvSpPr>
        <p:spPr bwMode="auto">
          <a:xfrm rot="16200000">
            <a:off x="7083425" y="306388"/>
            <a:ext cx="550863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44083">
              <a:defRPr/>
            </a:pPr>
            <a:r>
              <a:rPr lang="da-DK" sz="831" b="1">
                <a:solidFill>
                  <a:srgbClr val="342F2B"/>
                </a:solidFill>
                <a:latin typeface="Arial"/>
              </a:rPr>
              <a:t>Forrige status</a:t>
            </a:r>
          </a:p>
        </p:txBody>
      </p:sp>
      <p:sp>
        <p:nvSpPr>
          <p:cNvPr id="89" name="TextBox 9"/>
          <p:cNvSpPr txBox="1">
            <a:spLocks noChangeArrowheads="1"/>
          </p:cNvSpPr>
          <p:nvPr/>
        </p:nvSpPr>
        <p:spPr bwMode="auto">
          <a:xfrm rot="16200000">
            <a:off x="7897019" y="289719"/>
            <a:ext cx="517525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44083">
              <a:defRPr/>
            </a:pPr>
            <a:r>
              <a:rPr lang="da-DK" sz="831" b="1">
                <a:solidFill>
                  <a:srgbClr val="342F2B"/>
                </a:solidFill>
                <a:latin typeface="Arial"/>
              </a:rPr>
              <a:t>Aktuel status</a:t>
            </a:r>
          </a:p>
        </p:txBody>
      </p:sp>
      <p:sp>
        <p:nvSpPr>
          <p:cNvPr id="90" name="Tekstfelt 3"/>
          <p:cNvSpPr txBox="1">
            <a:spLocks noChangeArrowheads="1"/>
          </p:cNvSpPr>
          <p:nvPr/>
        </p:nvSpPr>
        <p:spPr bwMode="auto">
          <a:xfrm>
            <a:off x="6042025" y="230188"/>
            <a:ext cx="14224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0" marR="0" lvl="0" indent="0" defTabSz="842963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1200" b="1" i="0" u="none" strike="noStrike" kern="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</a:rPr>
              <a:t>Samlet status</a:t>
            </a:r>
          </a:p>
          <a:p>
            <a:pPr marL="0" marR="0" lvl="0" indent="0" defTabSz="842963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1200" b="1" i="0" u="none" strike="noStrike" kern="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</a:rPr>
              <a:t>per &lt;dato&gt;</a:t>
            </a:r>
          </a:p>
        </p:txBody>
      </p:sp>
      <p:sp>
        <p:nvSpPr>
          <p:cNvPr id="91" name="Rounded Rectangle 18"/>
          <p:cNvSpPr>
            <a:spLocks noChangeArrowheads="1"/>
          </p:cNvSpPr>
          <p:nvPr/>
        </p:nvSpPr>
        <p:spPr bwMode="auto">
          <a:xfrm>
            <a:off x="5900738" y="76200"/>
            <a:ext cx="2933700" cy="776288"/>
          </a:xfrm>
          <a:prstGeom prst="roundRect">
            <a:avLst>
              <a:gd name="adj" fmla="val 11264"/>
            </a:avLst>
          </a:prstGeom>
          <a:noFill/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43200" rIns="83077" bIns="43200"/>
          <a:lstStyle/>
          <a:p>
            <a:pPr defTabSz="844083">
              <a:defRPr/>
            </a:pPr>
            <a:endParaRPr lang="da-DK" sz="831">
              <a:solidFill>
                <a:srgbClr val="342F2B"/>
              </a:solidFill>
              <a:latin typeface="Verdana" pitchFamily="34" charset="0"/>
            </a:endParaRPr>
          </a:p>
        </p:txBody>
      </p:sp>
      <p:sp>
        <p:nvSpPr>
          <p:cNvPr id="92" name="Afrundet rektangel 4"/>
          <p:cNvSpPr/>
          <p:nvPr/>
        </p:nvSpPr>
        <p:spPr>
          <a:xfrm>
            <a:off x="7589044" y="101578"/>
            <a:ext cx="331787" cy="707231"/>
          </a:xfrm>
          <a:prstGeom prst="round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42F2B">
                <a:lumMod val="50000"/>
                <a:lumOff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8440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662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96" name="Afrundet rektangel 4"/>
          <p:cNvSpPr/>
          <p:nvPr/>
        </p:nvSpPr>
        <p:spPr>
          <a:xfrm>
            <a:off x="8287544" y="103187"/>
            <a:ext cx="331788" cy="705621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8440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662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05" name="Rounded Rectangle 18"/>
          <p:cNvSpPr>
            <a:spLocks noChangeArrowheads="1"/>
          </p:cNvSpPr>
          <p:nvPr/>
        </p:nvSpPr>
        <p:spPr bwMode="auto">
          <a:xfrm>
            <a:off x="1447799" y="2422525"/>
            <a:ext cx="4057651" cy="698500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72000" rIns="83077" bIns="43200"/>
          <a:lstStyle/>
          <a:p>
            <a:pPr defTabSz="842963"/>
            <a:r>
              <a:rPr lang="da-DK" altLang="da-DK" sz="800" dirty="0">
                <a:solidFill>
                  <a:srgbClr val="342F2B"/>
                </a:solidFill>
              </a:rPr>
              <a:t>&lt;</a:t>
            </a:r>
            <a:r>
              <a:rPr lang="da-DK" altLang="da-DK" sz="800" dirty="0"/>
              <a:t>Kort beskrivelse af status på </a:t>
            </a:r>
            <a:r>
              <a:rPr lang="da-DK" altLang="da-DK" sz="800" dirty="0" smtClean="0"/>
              <a:t> ”Tidsplan”, dvs. om p</a:t>
            </a:r>
            <a:r>
              <a:rPr lang="da-DK" altLang="da-DK" sz="800" dirty="0" smtClean="0">
                <a:cs typeface="Arial" charset="0"/>
              </a:rPr>
              <a:t>rojektet </a:t>
            </a:r>
            <a:r>
              <a:rPr lang="da-DK" altLang="da-DK" sz="800" dirty="0">
                <a:cs typeface="Arial" charset="0"/>
              </a:rPr>
              <a:t>er indenfor </a:t>
            </a:r>
            <a:r>
              <a:rPr lang="da-DK" altLang="da-DK" sz="800" dirty="0" smtClean="0">
                <a:cs typeface="Arial" charset="0"/>
              </a:rPr>
              <a:t>tidsplanen , eller om nogle milepæle </a:t>
            </a:r>
            <a:r>
              <a:rPr lang="da-DK" altLang="da-DK" sz="800" dirty="0">
                <a:cs typeface="Arial" charset="0"/>
              </a:rPr>
              <a:t>er </a:t>
            </a:r>
            <a:r>
              <a:rPr lang="da-DK" altLang="da-DK" sz="800" dirty="0" smtClean="0">
                <a:cs typeface="Arial" charset="0"/>
              </a:rPr>
              <a:t>overskredet .  Beskrive </a:t>
            </a:r>
            <a:r>
              <a:rPr lang="da-DK" altLang="da-DK" sz="800" dirty="0" smtClean="0">
                <a:cs typeface="Arial" charset="0"/>
              </a:rPr>
              <a:t>også </a:t>
            </a:r>
            <a:r>
              <a:rPr lang="da-DK" altLang="da-DK" sz="800" dirty="0" smtClean="0">
                <a:cs typeface="Arial" charset="0"/>
              </a:rPr>
              <a:t>kort de vigtigste </a:t>
            </a:r>
            <a:r>
              <a:rPr lang="da-DK" altLang="da-DK" sz="800" dirty="0" smtClean="0"/>
              <a:t>milepæle eller/og slutdatoer til </a:t>
            </a:r>
            <a:r>
              <a:rPr lang="da-DK" altLang="da-DK" sz="800" dirty="0" smtClean="0"/>
              <a:t>aktiviteter</a:t>
            </a:r>
            <a:r>
              <a:rPr lang="da-DK" altLang="da-DK" sz="800" dirty="0" smtClean="0">
                <a:cs typeface="Arial" charset="0"/>
              </a:rPr>
              <a:t> </a:t>
            </a:r>
            <a:r>
              <a:rPr lang="da-DK" altLang="da-DK" sz="800" dirty="0" smtClean="0">
                <a:cs typeface="Arial" charset="0"/>
              </a:rPr>
              <a:t>i denne </a:t>
            </a:r>
            <a:r>
              <a:rPr lang="da-DK" altLang="da-DK" sz="800" dirty="0">
                <a:cs typeface="Arial" charset="0"/>
              </a:rPr>
              <a:t>og kommende </a:t>
            </a:r>
            <a:r>
              <a:rPr lang="da-DK" altLang="da-DK" sz="800" dirty="0" smtClean="0">
                <a:cs typeface="Arial" charset="0"/>
              </a:rPr>
              <a:t>rapporterings-periode</a:t>
            </a:r>
            <a:r>
              <a:rPr lang="da-DK" altLang="da-DK" sz="800" dirty="0" smtClean="0">
                <a:solidFill>
                  <a:srgbClr val="342F2B"/>
                </a:solidFill>
              </a:rPr>
              <a:t>, gerne med konkrete datoer.&gt;</a:t>
            </a:r>
            <a:endParaRPr lang="da-DK" altLang="da-DK" sz="800" dirty="0">
              <a:solidFill>
                <a:srgbClr val="342F2B"/>
              </a:solidFill>
            </a:endParaRPr>
          </a:p>
        </p:txBody>
      </p:sp>
      <p:sp>
        <p:nvSpPr>
          <p:cNvPr id="106" name="TextBox 19"/>
          <p:cNvSpPr txBox="1">
            <a:spLocks noChangeArrowheads="1"/>
          </p:cNvSpPr>
          <p:nvPr/>
        </p:nvSpPr>
        <p:spPr bwMode="auto">
          <a:xfrm>
            <a:off x="1543050" y="2281238"/>
            <a:ext cx="1898650" cy="198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3231" tIns="0" rIns="0" bIns="0">
            <a:spAutoFit/>
          </a:bodyPr>
          <a:lstStyle/>
          <a:p>
            <a:pPr defTabSz="844083">
              <a:defRPr/>
            </a:pPr>
            <a:r>
              <a:rPr lang="da-DK" sz="1292" b="1" dirty="0">
                <a:solidFill>
                  <a:srgbClr val="92D050"/>
                </a:solidFill>
                <a:latin typeface="+mn-lt"/>
              </a:rPr>
              <a:t>Tid / Næste Milepæle</a:t>
            </a:r>
          </a:p>
        </p:txBody>
      </p:sp>
      <p:sp>
        <p:nvSpPr>
          <p:cNvPr id="107" name="Rounded Rectangle 24"/>
          <p:cNvSpPr>
            <a:spLocks noChangeArrowheads="1"/>
          </p:cNvSpPr>
          <p:nvPr/>
        </p:nvSpPr>
        <p:spPr bwMode="auto">
          <a:xfrm>
            <a:off x="1428750" y="3233738"/>
            <a:ext cx="4076700" cy="696912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72000" rIns="83077" bIns="43200"/>
          <a:lstStyle/>
          <a:p>
            <a:pPr defTabSz="842963"/>
            <a:r>
              <a:rPr lang="da-DK" altLang="da-DK" sz="800" dirty="0">
                <a:solidFill>
                  <a:srgbClr val="342F2B"/>
                </a:solidFill>
              </a:rPr>
              <a:t>&lt;Kort beskrivelse af status på ressourceestimater (intern og ekstern). Dvs. Har projektet aftaler på navngivne, kvalificerede ressourcer i nødvendigt </a:t>
            </a:r>
            <a:r>
              <a:rPr lang="da-DK" altLang="da-DK" sz="800" dirty="0" smtClean="0">
                <a:solidFill>
                  <a:srgbClr val="342F2B"/>
                </a:solidFill>
              </a:rPr>
              <a:t>omfang </a:t>
            </a:r>
            <a:r>
              <a:rPr lang="da-DK" altLang="da-DK" sz="800" dirty="0">
                <a:solidFill>
                  <a:srgbClr val="342F2B"/>
                </a:solidFill>
              </a:rPr>
              <a:t>til denne og kommende </a:t>
            </a:r>
            <a:r>
              <a:rPr lang="da-DK" altLang="da-DK" sz="800" dirty="0" smtClean="0">
                <a:solidFill>
                  <a:srgbClr val="342F2B"/>
                </a:solidFill>
              </a:rPr>
              <a:t>rapportering</a:t>
            </a:r>
            <a:r>
              <a:rPr lang="da-DK" altLang="da-DK" sz="800" dirty="0" smtClean="0">
                <a:solidFill>
                  <a:srgbClr val="FF0000"/>
                </a:solidFill>
              </a:rPr>
              <a:t>s</a:t>
            </a:r>
            <a:r>
              <a:rPr lang="da-DK" altLang="da-DK" sz="800" dirty="0" smtClean="0">
                <a:solidFill>
                  <a:srgbClr val="342F2B"/>
                </a:solidFill>
              </a:rPr>
              <a:t>periode</a:t>
            </a:r>
            <a:r>
              <a:rPr lang="da-DK" altLang="da-DK" sz="800" dirty="0">
                <a:solidFill>
                  <a:srgbClr val="342F2B"/>
                </a:solidFill>
              </a:rPr>
              <a:t>. &gt;</a:t>
            </a:r>
          </a:p>
        </p:txBody>
      </p:sp>
      <p:sp>
        <p:nvSpPr>
          <p:cNvPr id="108" name="TextBox 25"/>
          <p:cNvSpPr txBox="1">
            <a:spLocks noChangeArrowheads="1"/>
          </p:cNvSpPr>
          <p:nvPr/>
        </p:nvSpPr>
        <p:spPr bwMode="auto">
          <a:xfrm>
            <a:off x="1554163" y="3128963"/>
            <a:ext cx="1160462" cy="198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3231" tIns="0" rIns="0" bIns="0">
            <a:spAutoFit/>
          </a:bodyPr>
          <a:lstStyle/>
          <a:p>
            <a:pPr defTabSz="844083">
              <a:defRPr/>
            </a:pPr>
            <a:r>
              <a:rPr lang="da-DK" sz="1292" b="1" dirty="0">
                <a:solidFill>
                  <a:srgbClr val="92D050"/>
                </a:solidFill>
                <a:latin typeface="+mn-lt"/>
              </a:rPr>
              <a:t>Ressourcer</a:t>
            </a:r>
          </a:p>
        </p:txBody>
      </p:sp>
      <p:sp>
        <p:nvSpPr>
          <p:cNvPr id="109" name="Rounded Rectangle 29"/>
          <p:cNvSpPr>
            <a:spLocks noChangeArrowheads="1"/>
          </p:cNvSpPr>
          <p:nvPr/>
        </p:nvSpPr>
        <p:spPr bwMode="auto">
          <a:xfrm>
            <a:off x="1428750" y="4043363"/>
            <a:ext cx="4076700" cy="698500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72000" rIns="83077" bIns="43200"/>
          <a:lstStyle/>
          <a:p>
            <a:pPr defTabSz="842963"/>
            <a:r>
              <a:rPr lang="da-DK" altLang="da-DK" sz="800" dirty="0">
                <a:solidFill>
                  <a:srgbClr val="342F2B"/>
                </a:solidFill>
              </a:rPr>
              <a:t>&lt;Kort beskrivelse af status på de forventede leverancer / aktiviteter </a:t>
            </a:r>
            <a:r>
              <a:rPr lang="da-DK" altLang="da-DK" sz="800" dirty="0" smtClean="0">
                <a:solidFill>
                  <a:srgbClr val="FF0000"/>
                </a:solidFill>
              </a:rPr>
              <a:t>i</a:t>
            </a:r>
            <a:r>
              <a:rPr lang="da-DK" altLang="da-DK" sz="800" dirty="0" smtClean="0">
                <a:solidFill>
                  <a:srgbClr val="342F2B"/>
                </a:solidFill>
              </a:rPr>
              <a:t> denne </a:t>
            </a:r>
            <a:r>
              <a:rPr lang="da-DK" altLang="da-DK" sz="800" dirty="0">
                <a:solidFill>
                  <a:srgbClr val="342F2B"/>
                </a:solidFill>
              </a:rPr>
              <a:t>og kommende </a:t>
            </a:r>
            <a:r>
              <a:rPr lang="da-DK" altLang="da-DK" sz="800" dirty="0" smtClean="0">
                <a:solidFill>
                  <a:srgbClr val="342F2B"/>
                </a:solidFill>
              </a:rPr>
              <a:t>rapportering</a:t>
            </a:r>
            <a:r>
              <a:rPr lang="da-DK" altLang="da-DK" sz="800" dirty="0" smtClean="0">
                <a:solidFill>
                  <a:srgbClr val="FF0000"/>
                </a:solidFill>
              </a:rPr>
              <a:t>s</a:t>
            </a:r>
            <a:r>
              <a:rPr lang="da-DK" altLang="da-DK" sz="800" dirty="0" smtClean="0">
                <a:solidFill>
                  <a:srgbClr val="342F2B"/>
                </a:solidFill>
              </a:rPr>
              <a:t>periode</a:t>
            </a:r>
            <a:r>
              <a:rPr lang="da-DK" altLang="da-DK" sz="800" dirty="0">
                <a:solidFill>
                  <a:srgbClr val="342F2B"/>
                </a:solidFill>
              </a:rPr>
              <a:t>. Dvs. hvilke leverancer / aktiviteter har der arbejdet på i denne periode og arbejdes med i den kommende rapporterings periode&gt;</a:t>
            </a:r>
          </a:p>
        </p:txBody>
      </p:sp>
      <p:sp>
        <p:nvSpPr>
          <p:cNvPr id="110" name="TextBox 30"/>
          <p:cNvSpPr txBox="1">
            <a:spLocks noChangeArrowheads="1"/>
          </p:cNvSpPr>
          <p:nvPr/>
        </p:nvSpPr>
        <p:spPr bwMode="auto">
          <a:xfrm>
            <a:off x="1554163" y="3940175"/>
            <a:ext cx="1239837" cy="198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3231" tIns="0" rIns="0" bIns="0">
            <a:spAutoFit/>
          </a:bodyPr>
          <a:lstStyle/>
          <a:p>
            <a:pPr defTabSz="844083">
              <a:defRPr/>
            </a:pPr>
            <a:r>
              <a:rPr lang="da-DK" sz="1292" b="1">
                <a:solidFill>
                  <a:srgbClr val="92D050"/>
                </a:solidFill>
                <a:latin typeface="+mn-lt"/>
              </a:rPr>
              <a:t>Leverancer</a:t>
            </a:r>
          </a:p>
        </p:txBody>
      </p:sp>
      <p:sp>
        <p:nvSpPr>
          <p:cNvPr id="111" name="Rounded Rectangle 37"/>
          <p:cNvSpPr>
            <a:spLocks noChangeArrowheads="1"/>
          </p:cNvSpPr>
          <p:nvPr/>
        </p:nvSpPr>
        <p:spPr bwMode="auto">
          <a:xfrm>
            <a:off x="1428750" y="4854575"/>
            <a:ext cx="4076700" cy="696913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72000" rIns="83077" bIns="43200"/>
          <a:lstStyle/>
          <a:p>
            <a:pPr defTabSz="842963"/>
            <a:r>
              <a:rPr lang="da-DK" altLang="da-DK" sz="800" dirty="0">
                <a:solidFill>
                  <a:srgbClr val="342F2B"/>
                </a:solidFill>
              </a:rPr>
              <a:t>&lt;Kort beskrivelse af status </a:t>
            </a:r>
            <a:r>
              <a:rPr lang="da-DK" altLang="da-DK" sz="800" dirty="0" smtClean="0">
                <a:solidFill>
                  <a:srgbClr val="FF0000"/>
                </a:solidFill>
              </a:rPr>
              <a:t>på</a:t>
            </a:r>
            <a:r>
              <a:rPr lang="da-DK" altLang="da-DK" sz="800" dirty="0" smtClean="0">
                <a:solidFill>
                  <a:srgbClr val="342F2B"/>
                </a:solidFill>
              </a:rPr>
              <a:t> projektbudgettet  </a:t>
            </a:r>
            <a:r>
              <a:rPr lang="da-DK" altLang="da-DK" sz="800" dirty="0">
                <a:solidFill>
                  <a:srgbClr val="342F2B"/>
                </a:solidFill>
              </a:rPr>
              <a:t>- er der forbrugt det forventede og holder det samlede projektbudget stadig?&gt;</a:t>
            </a:r>
          </a:p>
        </p:txBody>
      </p:sp>
      <p:sp>
        <p:nvSpPr>
          <p:cNvPr id="112" name="TextBox 38"/>
          <p:cNvSpPr txBox="1">
            <a:spLocks noChangeArrowheads="1"/>
          </p:cNvSpPr>
          <p:nvPr/>
        </p:nvSpPr>
        <p:spPr bwMode="auto">
          <a:xfrm>
            <a:off x="1554163" y="4749800"/>
            <a:ext cx="892175" cy="198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3231" tIns="0" rIns="0" bIns="0">
            <a:spAutoFit/>
          </a:bodyPr>
          <a:lstStyle/>
          <a:p>
            <a:pPr defTabSz="844083">
              <a:defRPr/>
            </a:pPr>
            <a:r>
              <a:rPr lang="da-DK" sz="1292" b="1">
                <a:solidFill>
                  <a:srgbClr val="92D050"/>
                </a:solidFill>
                <a:latin typeface="+mn-lt"/>
              </a:rPr>
              <a:t>Økonomi</a:t>
            </a:r>
          </a:p>
        </p:txBody>
      </p:sp>
      <p:sp>
        <p:nvSpPr>
          <p:cNvPr id="165" name="Rounded Rectangle 18"/>
          <p:cNvSpPr>
            <a:spLocks noChangeArrowheads="1"/>
          </p:cNvSpPr>
          <p:nvPr/>
        </p:nvSpPr>
        <p:spPr bwMode="auto">
          <a:xfrm>
            <a:off x="5659438" y="2422525"/>
            <a:ext cx="3079750" cy="698500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72000" rIns="83077" bIns="43200"/>
          <a:lstStyle/>
          <a:p>
            <a:pPr defTabSz="842963"/>
            <a:r>
              <a:rPr lang="da-DK" altLang="da-DK" sz="800" dirty="0">
                <a:solidFill>
                  <a:srgbClr val="342F2B"/>
                </a:solidFill>
              </a:rPr>
              <a:t>&lt;Kort beskrivelse af afvigelse og mitigationsplanen, dvs. hvad vi gør ved det – bruges </a:t>
            </a:r>
            <a:r>
              <a:rPr lang="da-DK" altLang="da-DK" sz="800" dirty="0" smtClean="0">
                <a:solidFill>
                  <a:srgbClr val="342F2B"/>
                </a:solidFill>
              </a:rPr>
              <a:t>hvis </a:t>
            </a:r>
            <a:r>
              <a:rPr lang="da-DK" altLang="da-DK" sz="800" dirty="0">
                <a:solidFill>
                  <a:srgbClr val="342F2B"/>
                </a:solidFill>
              </a:rPr>
              <a:t>farven ikke er grøn&gt;</a:t>
            </a:r>
          </a:p>
          <a:p>
            <a:pPr defTabSz="842963"/>
            <a:endParaRPr lang="da-DK" altLang="da-DK" sz="800" dirty="0">
              <a:solidFill>
                <a:srgbClr val="342F2B"/>
              </a:solidFill>
            </a:endParaRPr>
          </a:p>
        </p:txBody>
      </p:sp>
      <p:sp>
        <p:nvSpPr>
          <p:cNvPr id="166" name="Rounded Rectangle 24"/>
          <p:cNvSpPr>
            <a:spLocks noChangeArrowheads="1"/>
          </p:cNvSpPr>
          <p:nvPr/>
        </p:nvSpPr>
        <p:spPr bwMode="auto">
          <a:xfrm>
            <a:off x="5661025" y="3233738"/>
            <a:ext cx="3079750" cy="696912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72000" rIns="83077" bIns="43200"/>
          <a:lstStyle/>
          <a:p>
            <a:pPr defTabSz="842963"/>
            <a:r>
              <a:rPr lang="da-DK" altLang="da-DK" sz="800" dirty="0">
                <a:solidFill>
                  <a:srgbClr val="342F2B"/>
                </a:solidFill>
              </a:rPr>
              <a:t>&lt;Kort beskrivelse af afvigelse og mitigationsplanen, dvs. hvad vi gør ved det – bruges </a:t>
            </a:r>
            <a:r>
              <a:rPr lang="da-DK" altLang="da-DK" sz="800" dirty="0" smtClean="0">
                <a:solidFill>
                  <a:srgbClr val="342F2B"/>
                </a:solidFill>
              </a:rPr>
              <a:t>hvis </a:t>
            </a:r>
            <a:r>
              <a:rPr lang="da-DK" altLang="da-DK" sz="800" dirty="0">
                <a:solidFill>
                  <a:srgbClr val="342F2B"/>
                </a:solidFill>
              </a:rPr>
              <a:t>farven ikke er grøn&gt;</a:t>
            </a:r>
          </a:p>
        </p:txBody>
      </p:sp>
      <p:sp>
        <p:nvSpPr>
          <p:cNvPr id="167" name="Rounded Rectangle 29"/>
          <p:cNvSpPr>
            <a:spLocks noChangeArrowheads="1"/>
          </p:cNvSpPr>
          <p:nvPr/>
        </p:nvSpPr>
        <p:spPr bwMode="auto">
          <a:xfrm>
            <a:off x="5661025" y="4043363"/>
            <a:ext cx="3079750" cy="698500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43200" rIns="83077" bIns="43200"/>
          <a:lstStyle/>
          <a:p>
            <a:pPr defTabSz="842963"/>
            <a:r>
              <a:rPr lang="da-DK" altLang="da-DK" sz="800" dirty="0">
                <a:solidFill>
                  <a:srgbClr val="342F2B"/>
                </a:solidFill>
              </a:rPr>
              <a:t>&lt;Kort beskrivelse af afvigelse og mitigationsplanen, dvs. hvad vi gør ved det – </a:t>
            </a:r>
            <a:r>
              <a:rPr lang="da-DK" altLang="da-DK" sz="800" dirty="0" smtClean="0">
                <a:solidFill>
                  <a:srgbClr val="342F2B"/>
                </a:solidFill>
              </a:rPr>
              <a:t>bruges </a:t>
            </a:r>
            <a:r>
              <a:rPr lang="da-DK" altLang="da-DK" sz="800" dirty="0">
                <a:solidFill>
                  <a:srgbClr val="342F2B"/>
                </a:solidFill>
              </a:rPr>
              <a:t>hvis farven ikke er grøn&gt;</a:t>
            </a:r>
          </a:p>
          <a:p>
            <a:pPr defTabSz="842963"/>
            <a:endParaRPr lang="da-DK" altLang="da-DK" sz="900" dirty="0">
              <a:solidFill>
                <a:srgbClr val="342F2B"/>
              </a:solidFill>
            </a:endParaRPr>
          </a:p>
        </p:txBody>
      </p:sp>
      <p:sp>
        <p:nvSpPr>
          <p:cNvPr id="168" name="Rounded Rectangle 37"/>
          <p:cNvSpPr>
            <a:spLocks noChangeArrowheads="1"/>
          </p:cNvSpPr>
          <p:nvPr/>
        </p:nvSpPr>
        <p:spPr bwMode="auto">
          <a:xfrm>
            <a:off x="5661025" y="4854575"/>
            <a:ext cx="3079750" cy="696913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72000" rIns="83077" bIns="43200"/>
          <a:lstStyle/>
          <a:p>
            <a:pPr defTabSz="842963"/>
            <a:r>
              <a:rPr lang="da-DK" altLang="da-DK" sz="800" dirty="0">
                <a:solidFill>
                  <a:srgbClr val="342F2B"/>
                </a:solidFill>
              </a:rPr>
              <a:t>&lt;Kort beskrivelse af afvigelse og mitigationsplanen, dvs. hvad vi gør ved det – bruges </a:t>
            </a:r>
            <a:r>
              <a:rPr lang="da-DK" altLang="da-DK" sz="800" dirty="0" smtClean="0">
                <a:solidFill>
                  <a:srgbClr val="342F2B"/>
                </a:solidFill>
              </a:rPr>
              <a:t>hvis </a:t>
            </a:r>
            <a:r>
              <a:rPr lang="da-DK" altLang="da-DK" sz="800" dirty="0">
                <a:solidFill>
                  <a:srgbClr val="342F2B"/>
                </a:solidFill>
              </a:rPr>
              <a:t>farven ikke er grøn&gt;</a:t>
            </a:r>
          </a:p>
          <a:p>
            <a:pPr defTabSz="842963"/>
            <a:endParaRPr lang="da-DK" altLang="da-DK" sz="800" dirty="0">
              <a:solidFill>
                <a:srgbClr val="342F2B"/>
              </a:solidFill>
            </a:endParaRPr>
          </a:p>
        </p:txBody>
      </p:sp>
      <p:sp>
        <p:nvSpPr>
          <p:cNvPr id="169" name="Rounded Rectangle 37"/>
          <p:cNvSpPr>
            <a:spLocks noChangeArrowheads="1"/>
          </p:cNvSpPr>
          <p:nvPr/>
        </p:nvSpPr>
        <p:spPr bwMode="auto">
          <a:xfrm>
            <a:off x="1428750" y="5692775"/>
            <a:ext cx="4076700" cy="696913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72000" rIns="83077" bIns="43200"/>
          <a:lstStyle/>
          <a:p>
            <a:pPr defTabSz="842963"/>
            <a:r>
              <a:rPr lang="da-DK" altLang="da-DK" sz="800">
                <a:solidFill>
                  <a:srgbClr val="342F2B"/>
                </a:solidFill>
              </a:rPr>
              <a:t>&lt;Kort beskrivelse af status på den forventede forretningseffekt: Holder projektets business case/gevinstrealiseringsplan stadig?&gt;</a:t>
            </a:r>
          </a:p>
        </p:txBody>
      </p:sp>
      <p:sp>
        <p:nvSpPr>
          <p:cNvPr id="170" name="TextBox 38"/>
          <p:cNvSpPr txBox="1">
            <a:spLocks noChangeArrowheads="1"/>
          </p:cNvSpPr>
          <p:nvPr/>
        </p:nvSpPr>
        <p:spPr bwMode="auto">
          <a:xfrm>
            <a:off x="1554163" y="5588000"/>
            <a:ext cx="717550" cy="198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3231" tIns="0" rIns="0" bIns="0">
            <a:spAutoFit/>
          </a:bodyPr>
          <a:lstStyle/>
          <a:p>
            <a:pPr defTabSz="844083">
              <a:defRPr/>
            </a:pPr>
            <a:r>
              <a:rPr lang="da-DK" sz="1292" b="1">
                <a:solidFill>
                  <a:srgbClr val="92D050"/>
                </a:solidFill>
                <a:latin typeface="+mn-lt"/>
              </a:rPr>
              <a:t>Effekt</a:t>
            </a:r>
          </a:p>
        </p:txBody>
      </p:sp>
      <p:sp>
        <p:nvSpPr>
          <p:cNvPr id="171" name="Rounded Rectangle 37"/>
          <p:cNvSpPr>
            <a:spLocks noChangeArrowheads="1"/>
          </p:cNvSpPr>
          <p:nvPr/>
        </p:nvSpPr>
        <p:spPr bwMode="auto">
          <a:xfrm>
            <a:off x="5661025" y="5692775"/>
            <a:ext cx="3079750" cy="696913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72000" rIns="83077" bIns="43200"/>
          <a:lstStyle/>
          <a:p>
            <a:pPr defTabSz="842963"/>
            <a:r>
              <a:rPr lang="da-DK" altLang="da-DK" sz="800" dirty="0">
                <a:solidFill>
                  <a:srgbClr val="342F2B"/>
                </a:solidFill>
              </a:rPr>
              <a:t>&lt;Kort beskrivelse af afvigelse og mitigationsplanen, dvs. hvad vi gør ved det – bruges </a:t>
            </a:r>
            <a:r>
              <a:rPr lang="da-DK" altLang="da-DK" sz="800" dirty="0" smtClean="0">
                <a:solidFill>
                  <a:srgbClr val="342F2B"/>
                </a:solidFill>
              </a:rPr>
              <a:t>hvis </a:t>
            </a:r>
            <a:r>
              <a:rPr lang="da-DK" altLang="da-DK" sz="800" dirty="0">
                <a:solidFill>
                  <a:srgbClr val="342F2B"/>
                </a:solidFill>
              </a:rPr>
              <a:t>farven ikke er grøn&gt;</a:t>
            </a:r>
          </a:p>
          <a:p>
            <a:pPr defTabSz="842963"/>
            <a:endParaRPr lang="da-DK" altLang="da-DK" sz="800" dirty="0">
              <a:solidFill>
                <a:srgbClr val="342F2B"/>
              </a:solidFill>
            </a:endParaRPr>
          </a:p>
        </p:txBody>
      </p:sp>
      <p:sp>
        <p:nvSpPr>
          <p:cNvPr id="172" name="TextBox 19"/>
          <p:cNvSpPr txBox="1">
            <a:spLocks noChangeArrowheads="1"/>
          </p:cNvSpPr>
          <p:nvPr/>
        </p:nvSpPr>
        <p:spPr bwMode="auto">
          <a:xfrm>
            <a:off x="5751513" y="2295526"/>
            <a:ext cx="1765300" cy="1988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33231" tIns="0" rIns="0" bIns="0">
            <a:spAutoFit/>
          </a:bodyPr>
          <a:lstStyle/>
          <a:p>
            <a:pPr defTabSz="844083">
              <a:defRPr/>
            </a:pPr>
            <a:r>
              <a:rPr lang="da-DK" sz="1292" b="1" dirty="0">
                <a:solidFill>
                  <a:srgbClr val="92D050"/>
                </a:solidFill>
                <a:latin typeface="+mn-lt"/>
              </a:rPr>
              <a:t>Afvigelse / Mitigation</a:t>
            </a:r>
          </a:p>
        </p:txBody>
      </p:sp>
      <p:sp>
        <p:nvSpPr>
          <p:cNvPr id="173" name="Afrundet rektangel 4"/>
          <p:cNvSpPr/>
          <p:nvPr/>
        </p:nvSpPr>
        <p:spPr>
          <a:xfrm>
            <a:off x="441455" y="2382630"/>
            <a:ext cx="331787" cy="7239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175" name="Ellipse 6"/>
          <p:cNvSpPr/>
          <p:nvPr/>
        </p:nvSpPr>
        <p:spPr>
          <a:xfrm>
            <a:off x="506542" y="2660443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76" name="Ellipse 6"/>
          <p:cNvSpPr/>
          <p:nvPr/>
        </p:nvSpPr>
        <p:spPr>
          <a:xfrm>
            <a:off x="501302" y="2875899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77" name="Afrundet rektangel 4"/>
          <p:cNvSpPr/>
          <p:nvPr/>
        </p:nvSpPr>
        <p:spPr>
          <a:xfrm>
            <a:off x="922467" y="2382630"/>
            <a:ext cx="331788" cy="723900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178" name="Ellipse 5"/>
          <p:cNvSpPr/>
          <p:nvPr/>
        </p:nvSpPr>
        <p:spPr>
          <a:xfrm>
            <a:off x="987555" y="2438193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80" name="Ellipse 7"/>
          <p:cNvSpPr/>
          <p:nvPr/>
        </p:nvSpPr>
        <p:spPr>
          <a:xfrm>
            <a:off x="995082" y="2883493"/>
            <a:ext cx="199407" cy="16718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181" name="Afrundet rektangel 4"/>
          <p:cNvSpPr/>
          <p:nvPr/>
        </p:nvSpPr>
        <p:spPr>
          <a:xfrm>
            <a:off x="445183" y="3215561"/>
            <a:ext cx="331787" cy="7239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185" name="Afrundet rektangel 4"/>
          <p:cNvSpPr/>
          <p:nvPr/>
        </p:nvSpPr>
        <p:spPr>
          <a:xfrm>
            <a:off x="926195" y="3215561"/>
            <a:ext cx="331788" cy="723900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189" name="Afrundet rektangel 4"/>
          <p:cNvSpPr/>
          <p:nvPr/>
        </p:nvSpPr>
        <p:spPr>
          <a:xfrm>
            <a:off x="445165" y="4038789"/>
            <a:ext cx="331787" cy="7239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193" name="Afrundet rektangel 4"/>
          <p:cNvSpPr/>
          <p:nvPr/>
        </p:nvSpPr>
        <p:spPr>
          <a:xfrm>
            <a:off x="926177" y="4038789"/>
            <a:ext cx="331788" cy="723900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197" name="Afrundet rektangel 4"/>
          <p:cNvSpPr/>
          <p:nvPr/>
        </p:nvSpPr>
        <p:spPr>
          <a:xfrm>
            <a:off x="440661" y="4842010"/>
            <a:ext cx="331787" cy="7239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201" name="Afrundet rektangel 4"/>
          <p:cNvSpPr/>
          <p:nvPr/>
        </p:nvSpPr>
        <p:spPr>
          <a:xfrm>
            <a:off x="921673" y="4842010"/>
            <a:ext cx="331788" cy="723900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205" name="Afrundet rektangel 4"/>
          <p:cNvSpPr/>
          <p:nvPr/>
        </p:nvSpPr>
        <p:spPr>
          <a:xfrm>
            <a:off x="441992" y="5662294"/>
            <a:ext cx="331787" cy="7239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209" name="Afrundet rektangel 4"/>
          <p:cNvSpPr/>
          <p:nvPr/>
        </p:nvSpPr>
        <p:spPr>
          <a:xfrm>
            <a:off x="923004" y="5662294"/>
            <a:ext cx="331788" cy="723900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216" name="Rounded Rectangle 18"/>
          <p:cNvSpPr>
            <a:spLocks noChangeArrowheads="1"/>
          </p:cNvSpPr>
          <p:nvPr/>
        </p:nvSpPr>
        <p:spPr bwMode="auto">
          <a:xfrm>
            <a:off x="440661" y="1273175"/>
            <a:ext cx="4302788" cy="795337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109662" rIns="83077" bIns="43200"/>
          <a:lstStyle/>
          <a:p>
            <a:pPr defTabSz="844083">
              <a:tabLst>
                <a:tab pos="1078550" algn="l"/>
              </a:tabLst>
              <a:defRPr/>
            </a:pPr>
            <a:r>
              <a:rPr lang="da-DK" sz="800" dirty="0" smtClean="0">
                <a:solidFill>
                  <a:srgbClr val="342F2B"/>
                </a:solidFill>
                <a:latin typeface="Arial"/>
              </a:rPr>
              <a:t>&lt;Kort beskrivelse for formål med projektet&gt;</a:t>
            </a:r>
            <a:endParaRPr lang="da-DK" sz="800" dirty="0">
              <a:solidFill>
                <a:srgbClr val="342F2B"/>
              </a:solidFill>
              <a:latin typeface="Arial"/>
            </a:endParaRPr>
          </a:p>
        </p:txBody>
      </p:sp>
      <p:sp>
        <p:nvSpPr>
          <p:cNvPr id="217" name="TextBox 45"/>
          <p:cNvSpPr txBox="1">
            <a:spLocks noChangeArrowheads="1"/>
          </p:cNvSpPr>
          <p:nvPr/>
        </p:nvSpPr>
        <p:spPr bwMode="auto">
          <a:xfrm>
            <a:off x="7526338" y="1670843"/>
            <a:ext cx="1379537" cy="31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44083">
              <a:tabLst>
                <a:tab pos="1078550" algn="l"/>
              </a:tabLst>
              <a:defRPr/>
            </a:pPr>
            <a:r>
              <a:rPr lang="da-DK" sz="1000" b="1" dirty="0">
                <a:solidFill>
                  <a:srgbClr val="92D050"/>
                </a:solidFill>
                <a:latin typeface="Arial"/>
              </a:rPr>
              <a:t>Projektbudget</a:t>
            </a:r>
          </a:p>
          <a:p>
            <a:pPr defTabSz="844083">
              <a:tabLst>
                <a:tab pos="1078550" algn="l"/>
              </a:tabLst>
              <a:defRPr/>
            </a:pPr>
            <a:r>
              <a:rPr lang="da-DK" sz="1015" b="1" dirty="0">
                <a:solidFill>
                  <a:srgbClr val="342F2B"/>
                </a:solidFill>
                <a:latin typeface="Arial"/>
              </a:rPr>
              <a:t>&lt;DKK </a:t>
            </a:r>
            <a:r>
              <a:rPr lang="da-DK" sz="1015" b="1" dirty="0" smtClean="0">
                <a:solidFill>
                  <a:srgbClr val="342F2B"/>
                </a:solidFill>
                <a:latin typeface="Arial"/>
              </a:rPr>
              <a:t>&gt;</a:t>
            </a:r>
            <a:endParaRPr lang="da-DK" sz="1015" b="1" dirty="0">
              <a:solidFill>
                <a:srgbClr val="342F2B"/>
              </a:solidFill>
              <a:latin typeface="Arial"/>
            </a:endParaRPr>
          </a:p>
        </p:txBody>
      </p:sp>
      <p:sp>
        <p:nvSpPr>
          <p:cNvPr id="218" name="TextBox 16"/>
          <p:cNvSpPr txBox="1">
            <a:spLocks noChangeArrowheads="1"/>
          </p:cNvSpPr>
          <p:nvPr/>
        </p:nvSpPr>
        <p:spPr bwMode="auto">
          <a:xfrm>
            <a:off x="6206331" y="1292999"/>
            <a:ext cx="13581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42963">
              <a:tabLst>
                <a:tab pos="989013" algn="l"/>
              </a:tabLst>
            </a:pPr>
            <a:r>
              <a:rPr lang="da-DK" altLang="da-DK" sz="1000" b="1" dirty="0">
                <a:solidFill>
                  <a:srgbClr val="92D050"/>
                </a:solidFill>
              </a:rPr>
              <a:t>Projektejer:    </a:t>
            </a:r>
            <a:endParaRPr lang="da-DK" altLang="da-DK" sz="1000" b="1" dirty="0" smtClean="0">
              <a:solidFill>
                <a:srgbClr val="92D050"/>
              </a:solidFill>
            </a:endParaRPr>
          </a:p>
          <a:p>
            <a:pPr defTabSz="842963">
              <a:tabLst>
                <a:tab pos="989013" algn="l"/>
              </a:tabLst>
            </a:pPr>
            <a:r>
              <a:rPr lang="da-DK" altLang="da-DK" sz="1000" b="1" dirty="0" smtClean="0">
                <a:solidFill>
                  <a:srgbClr val="342F2B"/>
                </a:solidFill>
              </a:rPr>
              <a:t>&lt;</a:t>
            </a:r>
            <a:r>
              <a:rPr lang="da-DK" altLang="da-DK" sz="1000" b="1" dirty="0">
                <a:solidFill>
                  <a:srgbClr val="342F2B"/>
                </a:solidFill>
              </a:rPr>
              <a:t>Navn&gt;</a:t>
            </a:r>
          </a:p>
        </p:txBody>
      </p:sp>
      <p:sp>
        <p:nvSpPr>
          <p:cNvPr id="219" name="TextBox 17"/>
          <p:cNvSpPr txBox="1">
            <a:spLocks noChangeArrowheads="1"/>
          </p:cNvSpPr>
          <p:nvPr/>
        </p:nvSpPr>
        <p:spPr bwMode="auto">
          <a:xfrm>
            <a:off x="4905829" y="1292999"/>
            <a:ext cx="16759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42963">
              <a:tabLst>
                <a:tab pos="989013" algn="l"/>
              </a:tabLst>
            </a:pPr>
            <a:r>
              <a:rPr lang="da-DK" altLang="da-DK" sz="1000" b="1" dirty="0">
                <a:solidFill>
                  <a:srgbClr val="92D050"/>
                </a:solidFill>
              </a:rPr>
              <a:t>Projektleder:  </a:t>
            </a:r>
            <a:endParaRPr lang="da-DK" altLang="da-DK" sz="1000" b="1" dirty="0" smtClean="0">
              <a:solidFill>
                <a:srgbClr val="92D050"/>
              </a:solidFill>
            </a:endParaRPr>
          </a:p>
          <a:p>
            <a:pPr defTabSz="842963">
              <a:tabLst>
                <a:tab pos="989013" algn="l"/>
              </a:tabLst>
            </a:pPr>
            <a:r>
              <a:rPr lang="da-DK" altLang="da-DK" sz="1000" b="1" dirty="0" smtClean="0">
                <a:solidFill>
                  <a:srgbClr val="342F2B"/>
                </a:solidFill>
              </a:rPr>
              <a:t>&lt;</a:t>
            </a:r>
            <a:r>
              <a:rPr lang="da-DK" altLang="da-DK" sz="1000" b="1" dirty="0">
                <a:solidFill>
                  <a:srgbClr val="342F2B"/>
                </a:solidFill>
              </a:rPr>
              <a:t>Navn&gt;</a:t>
            </a:r>
          </a:p>
        </p:txBody>
      </p:sp>
      <p:sp>
        <p:nvSpPr>
          <p:cNvPr id="220" name="TextBox 45"/>
          <p:cNvSpPr txBox="1">
            <a:spLocks noChangeArrowheads="1"/>
          </p:cNvSpPr>
          <p:nvPr/>
        </p:nvSpPr>
        <p:spPr bwMode="auto">
          <a:xfrm>
            <a:off x="4905829" y="1674819"/>
            <a:ext cx="1379537" cy="312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44083">
              <a:tabLst>
                <a:tab pos="1078550" algn="l"/>
              </a:tabLst>
              <a:defRPr/>
            </a:pPr>
            <a:r>
              <a:rPr lang="da-DK" sz="1000" b="1" dirty="0" smtClean="0">
                <a:solidFill>
                  <a:srgbClr val="92D050"/>
                </a:solidFill>
                <a:latin typeface="Arial"/>
              </a:rPr>
              <a:t>Projekt start</a:t>
            </a:r>
            <a:endParaRPr lang="da-DK" sz="1000" b="1" dirty="0">
              <a:solidFill>
                <a:srgbClr val="92D050"/>
              </a:solidFill>
              <a:latin typeface="Arial"/>
            </a:endParaRPr>
          </a:p>
          <a:p>
            <a:pPr defTabSz="844083">
              <a:tabLst>
                <a:tab pos="1078550" algn="l"/>
              </a:tabLst>
              <a:defRPr/>
            </a:pPr>
            <a:r>
              <a:rPr lang="da-DK" sz="1015" b="1" dirty="0" smtClean="0">
                <a:solidFill>
                  <a:srgbClr val="342F2B"/>
                </a:solidFill>
                <a:latin typeface="Arial"/>
              </a:rPr>
              <a:t>&lt;dato&gt;</a:t>
            </a:r>
            <a:endParaRPr lang="da-DK" sz="1015" b="1" dirty="0">
              <a:solidFill>
                <a:srgbClr val="342F2B"/>
              </a:solidFill>
              <a:latin typeface="Arial"/>
            </a:endParaRPr>
          </a:p>
        </p:txBody>
      </p:sp>
      <p:sp>
        <p:nvSpPr>
          <p:cNvPr id="221" name="TextBox 45"/>
          <p:cNvSpPr txBox="1">
            <a:spLocks noChangeArrowheads="1"/>
          </p:cNvSpPr>
          <p:nvPr/>
        </p:nvSpPr>
        <p:spPr bwMode="auto">
          <a:xfrm>
            <a:off x="6184900" y="1674819"/>
            <a:ext cx="1379537" cy="312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44083">
              <a:tabLst>
                <a:tab pos="1078550" algn="l"/>
              </a:tabLst>
              <a:defRPr/>
            </a:pPr>
            <a:r>
              <a:rPr lang="da-DK" sz="1000" b="1" dirty="0" smtClean="0">
                <a:solidFill>
                  <a:srgbClr val="92D050"/>
                </a:solidFill>
                <a:latin typeface="Arial"/>
              </a:rPr>
              <a:t>Projekt afslutning</a:t>
            </a:r>
            <a:endParaRPr lang="da-DK" sz="1000" b="1" dirty="0">
              <a:solidFill>
                <a:srgbClr val="92D050"/>
              </a:solidFill>
              <a:latin typeface="Arial"/>
            </a:endParaRPr>
          </a:p>
          <a:p>
            <a:pPr defTabSz="844083">
              <a:tabLst>
                <a:tab pos="1078550" algn="l"/>
              </a:tabLst>
              <a:defRPr/>
            </a:pPr>
            <a:r>
              <a:rPr lang="da-DK" sz="1015" b="1" dirty="0" smtClean="0">
                <a:solidFill>
                  <a:srgbClr val="342F2B"/>
                </a:solidFill>
                <a:latin typeface="Arial"/>
              </a:rPr>
              <a:t>&lt;dato&gt;</a:t>
            </a:r>
            <a:endParaRPr lang="da-DK" sz="1015" b="1" dirty="0">
              <a:solidFill>
                <a:srgbClr val="342F2B"/>
              </a:solidFill>
              <a:latin typeface="Arial"/>
            </a:endParaRPr>
          </a:p>
        </p:txBody>
      </p:sp>
      <p:sp>
        <p:nvSpPr>
          <p:cNvPr id="222" name="Rektangel 221"/>
          <p:cNvSpPr/>
          <p:nvPr/>
        </p:nvSpPr>
        <p:spPr>
          <a:xfrm>
            <a:off x="489287" y="1076325"/>
            <a:ext cx="1944848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defTabSz="844083">
              <a:tabLst>
                <a:tab pos="1078550" algn="l"/>
              </a:tabLst>
              <a:defRPr/>
            </a:pPr>
            <a:r>
              <a:rPr lang="da-DK" sz="1200" b="1" dirty="0">
                <a:solidFill>
                  <a:srgbClr val="92D050"/>
                </a:solidFill>
                <a:latin typeface="Arial"/>
              </a:rPr>
              <a:t>Formål med projektet</a:t>
            </a:r>
          </a:p>
        </p:txBody>
      </p:sp>
      <p:sp>
        <p:nvSpPr>
          <p:cNvPr id="79" name="TextBox 8"/>
          <p:cNvSpPr txBox="1">
            <a:spLocks noChangeArrowheads="1"/>
          </p:cNvSpPr>
          <p:nvPr/>
        </p:nvSpPr>
        <p:spPr bwMode="auto">
          <a:xfrm>
            <a:off x="346075" y="2116138"/>
            <a:ext cx="550863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44083">
              <a:defRPr/>
            </a:pPr>
            <a:r>
              <a:rPr lang="da-DK" sz="831" b="1">
                <a:solidFill>
                  <a:srgbClr val="342F2B"/>
                </a:solidFill>
                <a:latin typeface="Arial"/>
              </a:rPr>
              <a:t>Forrige status</a:t>
            </a:r>
          </a:p>
        </p:txBody>
      </p:sp>
      <p:sp>
        <p:nvSpPr>
          <p:cNvPr id="80" name="TextBox 9"/>
          <p:cNvSpPr txBox="1">
            <a:spLocks noChangeArrowheads="1"/>
          </p:cNvSpPr>
          <p:nvPr/>
        </p:nvSpPr>
        <p:spPr bwMode="auto">
          <a:xfrm>
            <a:off x="846138" y="2116138"/>
            <a:ext cx="515937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44083">
              <a:defRPr/>
            </a:pPr>
            <a:r>
              <a:rPr lang="da-DK" sz="831" b="1">
                <a:solidFill>
                  <a:srgbClr val="342F2B"/>
                </a:solidFill>
                <a:latin typeface="Arial"/>
              </a:rPr>
              <a:t>Aktuel status</a:t>
            </a:r>
          </a:p>
        </p:txBody>
      </p:sp>
      <p:sp>
        <p:nvSpPr>
          <p:cNvPr id="86" name="Ellipse 6"/>
          <p:cNvSpPr/>
          <p:nvPr/>
        </p:nvSpPr>
        <p:spPr>
          <a:xfrm>
            <a:off x="986760" y="2661236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00" name="Ellipse 5"/>
          <p:cNvSpPr/>
          <p:nvPr/>
        </p:nvSpPr>
        <p:spPr>
          <a:xfrm>
            <a:off x="993239" y="2440924"/>
            <a:ext cx="200025" cy="166687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01" name="Ellipse 6"/>
          <p:cNvSpPr/>
          <p:nvPr/>
        </p:nvSpPr>
        <p:spPr>
          <a:xfrm>
            <a:off x="992172" y="2876328"/>
            <a:ext cx="200025" cy="166687"/>
          </a:xfrm>
          <a:prstGeom prst="ellipse">
            <a:avLst/>
          </a:prstGeom>
          <a:solidFill>
            <a:srgbClr val="92D05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02" name="Ellipse 6"/>
          <p:cNvSpPr/>
          <p:nvPr/>
        </p:nvSpPr>
        <p:spPr>
          <a:xfrm>
            <a:off x="988535" y="2663967"/>
            <a:ext cx="200025" cy="166687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03" name="Ellipse 6"/>
          <p:cNvSpPr/>
          <p:nvPr/>
        </p:nvSpPr>
        <p:spPr>
          <a:xfrm>
            <a:off x="501538" y="2451035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74" name="Ellipse 5"/>
          <p:cNvSpPr/>
          <p:nvPr/>
        </p:nvSpPr>
        <p:spPr>
          <a:xfrm>
            <a:off x="506542" y="2457243"/>
            <a:ext cx="200025" cy="166687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81" name="Ellipse 6"/>
          <p:cNvSpPr/>
          <p:nvPr/>
        </p:nvSpPr>
        <p:spPr>
          <a:xfrm>
            <a:off x="505475" y="2873597"/>
            <a:ext cx="200025" cy="166687"/>
          </a:xfrm>
          <a:prstGeom prst="ellipse">
            <a:avLst/>
          </a:prstGeom>
          <a:solidFill>
            <a:srgbClr val="92D05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82" name="Ellipse 6"/>
          <p:cNvSpPr/>
          <p:nvPr/>
        </p:nvSpPr>
        <p:spPr>
          <a:xfrm>
            <a:off x="501838" y="2661236"/>
            <a:ext cx="200025" cy="166687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04" name="Ellipse 6"/>
          <p:cNvSpPr/>
          <p:nvPr/>
        </p:nvSpPr>
        <p:spPr>
          <a:xfrm>
            <a:off x="516239" y="3492500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13" name="Ellipse 6"/>
          <p:cNvSpPr/>
          <p:nvPr/>
        </p:nvSpPr>
        <p:spPr>
          <a:xfrm>
            <a:off x="510999" y="3707956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14" name="Ellipse 6"/>
          <p:cNvSpPr/>
          <p:nvPr/>
        </p:nvSpPr>
        <p:spPr>
          <a:xfrm>
            <a:off x="511235" y="3283092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15" name="Ellipse 5"/>
          <p:cNvSpPr/>
          <p:nvPr/>
        </p:nvSpPr>
        <p:spPr>
          <a:xfrm>
            <a:off x="516239" y="3289300"/>
            <a:ext cx="200025" cy="166687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16" name="Ellipse 6"/>
          <p:cNvSpPr/>
          <p:nvPr/>
        </p:nvSpPr>
        <p:spPr>
          <a:xfrm>
            <a:off x="515172" y="3705654"/>
            <a:ext cx="200025" cy="166687"/>
          </a:xfrm>
          <a:prstGeom prst="ellipse">
            <a:avLst/>
          </a:prstGeom>
          <a:solidFill>
            <a:srgbClr val="92D05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17" name="Ellipse 6"/>
          <p:cNvSpPr/>
          <p:nvPr/>
        </p:nvSpPr>
        <p:spPr>
          <a:xfrm>
            <a:off x="511535" y="3493293"/>
            <a:ext cx="200025" cy="166687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18" name="Ellipse 6"/>
          <p:cNvSpPr/>
          <p:nvPr/>
        </p:nvSpPr>
        <p:spPr>
          <a:xfrm>
            <a:off x="506542" y="4308476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19" name="Ellipse 6"/>
          <p:cNvSpPr/>
          <p:nvPr/>
        </p:nvSpPr>
        <p:spPr>
          <a:xfrm>
            <a:off x="501302" y="4523932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20" name="Ellipse 6"/>
          <p:cNvSpPr/>
          <p:nvPr/>
        </p:nvSpPr>
        <p:spPr>
          <a:xfrm>
            <a:off x="501538" y="4099068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21" name="Ellipse 5"/>
          <p:cNvSpPr/>
          <p:nvPr/>
        </p:nvSpPr>
        <p:spPr>
          <a:xfrm>
            <a:off x="506542" y="4105276"/>
            <a:ext cx="200025" cy="166687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22" name="Ellipse 6"/>
          <p:cNvSpPr/>
          <p:nvPr/>
        </p:nvSpPr>
        <p:spPr>
          <a:xfrm>
            <a:off x="505475" y="4521630"/>
            <a:ext cx="200025" cy="166687"/>
          </a:xfrm>
          <a:prstGeom prst="ellipse">
            <a:avLst/>
          </a:prstGeom>
          <a:solidFill>
            <a:srgbClr val="92D05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23" name="Ellipse 6"/>
          <p:cNvSpPr/>
          <p:nvPr/>
        </p:nvSpPr>
        <p:spPr>
          <a:xfrm>
            <a:off x="501838" y="4309269"/>
            <a:ext cx="200025" cy="166687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24" name="Ellipse 6"/>
          <p:cNvSpPr/>
          <p:nvPr/>
        </p:nvSpPr>
        <p:spPr>
          <a:xfrm>
            <a:off x="506542" y="5118894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25" name="Ellipse 6"/>
          <p:cNvSpPr/>
          <p:nvPr/>
        </p:nvSpPr>
        <p:spPr>
          <a:xfrm>
            <a:off x="501302" y="5334350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26" name="Ellipse 6"/>
          <p:cNvSpPr/>
          <p:nvPr/>
        </p:nvSpPr>
        <p:spPr>
          <a:xfrm>
            <a:off x="501538" y="4909486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27" name="Ellipse 5"/>
          <p:cNvSpPr/>
          <p:nvPr/>
        </p:nvSpPr>
        <p:spPr>
          <a:xfrm>
            <a:off x="506542" y="4915694"/>
            <a:ext cx="200025" cy="166687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28" name="Ellipse 6"/>
          <p:cNvSpPr/>
          <p:nvPr/>
        </p:nvSpPr>
        <p:spPr>
          <a:xfrm>
            <a:off x="505475" y="5332048"/>
            <a:ext cx="200025" cy="166687"/>
          </a:xfrm>
          <a:prstGeom prst="ellipse">
            <a:avLst/>
          </a:prstGeom>
          <a:solidFill>
            <a:srgbClr val="92D05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29" name="Ellipse 6"/>
          <p:cNvSpPr/>
          <p:nvPr/>
        </p:nvSpPr>
        <p:spPr>
          <a:xfrm>
            <a:off x="501838" y="5119687"/>
            <a:ext cx="200025" cy="166687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30" name="Ellipse 6"/>
          <p:cNvSpPr/>
          <p:nvPr/>
        </p:nvSpPr>
        <p:spPr>
          <a:xfrm>
            <a:off x="513041" y="5930582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31" name="Ellipse 6"/>
          <p:cNvSpPr/>
          <p:nvPr/>
        </p:nvSpPr>
        <p:spPr>
          <a:xfrm>
            <a:off x="507801" y="6146038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32" name="Ellipse 6"/>
          <p:cNvSpPr/>
          <p:nvPr/>
        </p:nvSpPr>
        <p:spPr>
          <a:xfrm>
            <a:off x="508037" y="5721174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33" name="Ellipse 5"/>
          <p:cNvSpPr/>
          <p:nvPr/>
        </p:nvSpPr>
        <p:spPr>
          <a:xfrm>
            <a:off x="513041" y="5727382"/>
            <a:ext cx="200025" cy="166687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34" name="Ellipse 6"/>
          <p:cNvSpPr/>
          <p:nvPr/>
        </p:nvSpPr>
        <p:spPr>
          <a:xfrm>
            <a:off x="511974" y="6143736"/>
            <a:ext cx="200025" cy="166687"/>
          </a:xfrm>
          <a:prstGeom prst="ellipse">
            <a:avLst/>
          </a:prstGeom>
          <a:solidFill>
            <a:srgbClr val="92D05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35" name="Ellipse 6"/>
          <p:cNvSpPr/>
          <p:nvPr/>
        </p:nvSpPr>
        <p:spPr>
          <a:xfrm>
            <a:off x="508337" y="5931375"/>
            <a:ext cx="200025" cy="166687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36" name="Ellipse 6"/>
          <p:cNvSpPr/>
          <p:nvPr/>
        </p:nvSpPr>
        <p:spPr>
          <a:xfrm>
            <a:off x="996762" y="3494974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37" name="Ellipse 6"/>
          <p:cNvSpPr/>
          <p:nvPr/>
        </p:nvSpPr>
        <p:spPr>
          <a:xfrm>
            <a:off x="991522" y="3710430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38" name="Ellipse 6"/>
          <p:cNvSpPr/>
          <p:nvPr/>
        </p:nvSpPr>
        <p:spPr>
          <a:xfrm>
            <a:off x="991758" y="3285566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39" name="Ellipse 5"/>
          <p:cNvSpPr/>
          <p:nvPr/>
        </p:nvSpPr>
        <p:spPr>
          <a:xfrm>
            <a:off x="996762" y="3291774"/>
            <a:ext cx="200025" cy="166687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40" name="Ellipse 6"/>
          <p:cNvSpPr/>
          <p:nvPr/>
        </p:nvSpPr>
        <p:spPr>
          <a:xfrm>
            <a:off x="995695" y="3708128"/>
            <a:ext cx="200025" cy="166687"/>
          </a:xfrm>
          <a:prstGeom prst="ellipse">
            <a:avLst/>
          </a:prstGeom>
          <a:solidFill>
            <a:srgbClr val="92D05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41" name="Ellipse 6"/>
          <p:cNvSpPr/>
          <p:nvPr/>
        </p:nvSpPr>
        <p:spPr>
          <a:xfrm>
            <a:off x="992058" y="3495767"/>
            <a:ext cx="200025" cy="166687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42" name="Ellipse 6"/>
          <p:cNvSpPr/>
          <p:nvPr/>
        </p:nvSpPr>
        <p:spPr>
          <a:xfrm>
            <a:off x="992259" y="4316602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43" name="Ellipse 6"/>
          <p:cNvSpPr/>
          <p:nvPr/>
        </p:nvSpPr>
        <p:spPr>
          <a:xfrm>
            <a:off x="987019" y="4532058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44" name="Ellipse 6"/>
          <p:cNvSpPr/>
          <p:nvPr/>
        </p:nvSpPr>
        <p:spPr>
          <a:xfrm>
            <a:off x="987255" y="4107194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45" name="Ellipse 5"/>
          <p:cNvSpPr/>
          <p:nvPr/>
        </p:nvSpPr>
        <p:spPr>
          <a:xfrm>
            <a:off x="992259" y="4113402"/>
            <a:ext cx="200025" cy="166687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46" name="Ellipse 6"/>
          <p:cNvSpPr/>
          <p:nvPr/>
        </p:nvSpPr>
        <p:spPr>
          <a:xfrm>
            <a:off x="991192" y="4529756"/>
            <a:ext cx="200025" cy="166687"/>
          </a:xfrm>
          <a:prstGeom prst="ellipse">
            <a:avLst/>
          </a:prstGeom>
          <a:solidFill>
            <a:srgbClr val="92D05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47" name="Ellipse 6"/>
          <p:cNvSpPr/>
          <p:nvPr/>
        </p:nvSpPr>
        <p:spPr>
          <a:xfrm>
            <a:off x="987555" y="4317395"/>
            <a:ext cx="200025" cy="166687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48" name="Ellipse 6"/>
          <p:cNvSpPr/>
          <p:nvPr/>
        </p:nvSpPr>
        <p:spPr>
          <a:xfrm>
            <a:off x="1001858" y="5115798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49" name="Ellipse 6"/>
          <p:cNvSpPr/>
          <p:nvPr/>
        </p:nvSpPr>
        <p:spPr>
          <a:xfrm>
            <a:off x="996618" y="5331254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50" name="Ellipse 6"/>
          <p:cNvSpPr/>
          <p:nvPr/>
        </p:nvSpPr>
        <p:spPr>
          <a:xfrm>
            <a:off x="996854" y="4906390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51" name="Ellipse 5"/>
          <p:cNvSpPr/>
          <p:nvPr/>
        </p:nvSpPr>
        <p:spPr>
          <a:xfrm>
            <a:off x="1001858" y="4912598"/>
            <a:ext cx="200025" cy="166687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52" name="Ellipse 6"/>
          <p:cNvSpPr/>
          <p:nvPr/>
        </p:nvSpPr>
        <p:spPr>
          <a:xfrm>
            <a:off x="1000791" y="5328952"/>
            <a:ext cx="200025" cy="166687"/>
          </a:xfrm>
          <a:prstGeom prst="ellipse">
            <a:avLst/>
          </a:prstGeom>
          <a:solidFill>
            <a:srgbClr val="92D05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53" name="Ellipse 6"/>
          <p:cNvSpPr/>
          <p:nvPr/>
        </p:nvSpPr>
        <p:spPr>
          <a:xfrm>
            <a:off x="997154" y="5116591"/>
            <a:ext cx="200025" cy="166687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54" name="Ellipse 6"/>
          <p:cNvSpPr/>
          <p:nvPr/>
        </p:nvSpPr>
        <p:spPr>
          <a:xfrm>
            <a:off x="992259" y="5936568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55" name="Ellipse 6"/>
          <p:cNvSpPr/>
          <p:nvPr/>
        </p:nvSpPr>
        <p:spPr>
          <a:xfrm>
            <a:off x="987019" y="6152024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56" name="Ellipse 6"/>
          <p:cNvSpPr/>
          <p:nvPr/>
        </p:nvSpPr>
        <p:spPr>
          <a:xfrm>
            <a:off x="987255" y="5727160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57" name="Ellipse 5"/>
          <p:cNvSpPr/>
          <p:nvPr/>
        </p:nvSpPr>
        <p:spPr>
          <a:xfrm>
            <a:off x="992259" y="5733368"/>
            <a:ext cx="200025" cy="166687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58" name="Ellipse 6"/>
          <p:cNvSpPr/>
          <p:nvPr/>
        </p:nvSpPr>
        <p:spPr>
          <a:xfrm>
            <a:off x="991192" y="6149722"/>
            <a:ext cx="200025" cy="166687"/>
          </a:xfrm>
          <a:prstGeom prst="ellipse">
            <a:avLst/>
          </a:prstGeom>
          <a:solidFill>
            <a:srgbClr val="92D05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59" name="Ellipse 6"/>
          <p:cNvSpPr/>
          <p:nvPr/>
        </p:nvSpPr>
        <p:spPr>
          <a:xfrm>
            <a:off x="987555" y="5937361"/>
            <a:ext cx="200025" cy="166687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60" name="Ellipse 6"/>
          <p:cNvSpPr/>
          <p:nvPr/>
        </p:nvSpPr>
        <p:spPr>
          <a:xfrm>
            <a:off x="7664449" y="374866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61" name="Ellipse 6"/>
          <p:cNvSpPr/>
          <p:nvPr/>
        </p:nvSpPr>
        <p:spPr>
          <a:xfrm>
            <a:off x="7659209" y="590322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62" name="Ellipse 6"/>
          <p:cNvSpPr/>
          <p:nvPr/>
        </p:nvSpPr>
        <p:spPr>
          <a:xfrm>
            <a:off x="7659445" y="165458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63" name="Ellipse 5"/>
          <p:cNvSpPr/>
          <p:nvPr/>
        </p:nvSpPr>
        <p:spPr>
          <a:xfrm>
            <a:off x="7654924" y="162141"/>
            <a:ext cx="200025" cy="166687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64" name="Ellipse 6"/>
          <p:cNvSpPr/>
          <p:nvPr/>
        </p:nvSpPr>
        <p:spPr>
          <a:xfrm>
            <a:off x="7663382" y="588020"/>
            <a:ext cx="200025" cy="166687"/>
          </a:xfrm>
          <a:prstGeom prst="ellipse">
            <a:avLst/>
          </a:prstGeom>
          <a:solidFill>
            <a:srgbClr val="92D05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213" name="Ellipse 6"/>
          <p:cNvSpPr/>
          <p:nvPr/>
        </p:nvSpPr>
        <p:spPr>
          <a:xfrm>
            <a:off x="7659745" y="375659"/>
            <a:ext cx="200025" cy="166687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214" name="Ellipse 6"/>
          <p:cNvSpPr/>
          <p:nvPr/>
        </p:nvSpPr>
        <p:spPr>
          <a:xfrm>
            <a:off x="8358129" y="394495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215" name="Ellipse 6"/>
          <p:cNvSpPr/>
          <p:nvPr/>
        </p:nvSpPr>
        <p:spPr>
          <a:xfrm>
            <a:off x="8352889" y="609951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223" name="Ellipse 6"/>
          <p:cNvSpPr/>
          <p:nvPr/>
        </p:nvSpPr>
        <p:spPr>
          <a:xfrm>
            <a:off x="8353125" y="185087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224" name="Ellipse 5"/>
          <p:cNvSpPr/>
          <p:nvPr/>
        </p:nvSpPr>
        <p:spPr>
          <a:xfrm>
            <a:off x="8358129" y="191295"/>
            <a:ext cx="200025" cy="166687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225" name="Ellipse 6"/>
          <p:cNvSpPr/>
          <p:nvPr/>
        </p:nvSpPr>
        <p:spPr>
          <a:xfrm>
            <a:off x="8357062" y="607649"/>
            <a:ext cx="200025" cy="166687"/>
          </a:xfrm>
          <a:prstGeom prst="ellipse">
            <a:avLst/>
          </a:prstGeom>
          <a:solidFill>
            <a:srgbClr val="92D05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226" name="Ellipse 6"/>
          <p:cNvSpPr/>
          <p:nvPr/>
        </p:nvSpPr>
        <p:spPr>
          <a:xfrm>
            <a:off x="8353425" y="395288"/>
            <a:ext cx="200025" cy="166687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7626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ounded Rectangle 18"/>
          <p:cNvSpPr>
            <a:spLocks noChangeArrowheads="1"/>
          </p:cNvSpPr>
          <p:nvPr/>
        </p:nvSpPr>
        <p:spPr bwMode="auto">
          <a:xfrm>
            <a:off x="440661" y="1273175"/>
            <a:ext cx="4302788" cy="795337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72000" rIns="83077" bIns="43200"/>
          <a:lstStyle/>
          <a:p>
            <a:pPr defTabSz="844083">
              <a:tabLst>
                <a:tab pos="1078550" algn="l"/>
              </a:tabLst>
              <a:defRPr/>
            </a:pPr>
            <a:r>
              <a:rPr lang="da-DK" sz="800" dirty="0"/>
              <a:t>Projektet ”Intelligent hospitalslogistik” (IHL) har haft som formål at udvikle en innovativ løsning til understøttelse af den samlede logistikopgave på hospitaler. I projektet bliver udviklet en prototype på et fuldautomatisk integreret internt transport-, lager- og logistiksystem.</a:t>
            </a:r>
            <a:endParaRPr lang="da-DK" sz="800" b="1" dirty="0">
              <a:solidFill>
                <a:srgbClr val="342F2B"/>
              </a:solidFill>
              <a:latin typeface="Arial"/>
            </a:endParaRPr>
          </a:p>
        </p:txBody>
      </p:sp>
      <p:sp>
        <p:nvSpPr>
          <p:cNvPr id="24" name="Pladsholder til diasnummer 23"/>
          <p:cNvSpPr>
            <a:spLocks noGrp="1"/>
          </p:cNvSpPr>
          <p:nvPr>
            <p:ph type="sldNum" sz="quarter" idx="16"/>
          </p:nvPr>
        </p:nvSpPr>
        <p:spPr>
          <a:xfrm>
            <a:off x="8452238" y="561975"/>
            <a:ext cx="544512" cy="365125"/>
          </a:xfrm>
        </p:spPr>
        <p:txBody>
          <a:bodyPr/>
          <a:lstStyle/>
          <a:p>
            <a:pPr>
              <a:defRPr/>
            </a:pPr>
            <a:fld id="{E9E6AF8D-07DC-4C62-836B-6307EB445C93}" type="slidenum">
              <a:rPr lang="da-DK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</a:t>
            </a:fld>
            <a:endParaRPr lang="da-DK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7" name="TextBox 1"/>
          <p:cNvSpPr txBox="1">
            <a:spLocks noChangeArrowheads="1"/>
          </p:cNvSpPr>
          <p:nvPr/>
        </p:nvSpPr>
        <p:spPr bwMode="auto">
          <a:xfrm>
            <a:off x="346076" y="203200"/>
            <a:ext cx="52495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42963">
              <a:spcBef>
                <a:spcPts val="550"/>
              </a:spcBef>
            </a:pPr>
            <a:r>
              <a:rPr lang="da-DK" altLang="da-DK" sz="2400" dirty="0" smtClean="0">
                <a:solidFill>
                  <a:srgbClr val="342F2B"/>
                </a:solidFill>
                <a:cs typeface="Arial" charset="0"/>
              </a:rPr>
              <a:t>Statusrapport: </a:t>
            </a:r>
            <a:r>
              <a:rPr lang="da-DK" altLang="da-DK" sz="2400" dirty="0" smtClean="0">
                <a:solidFill>
                  <a:srgbClr val="342F2B"/>
                </a:solidFill>
                <a:cs typeface="Arial" charset="0"/>
              </a:rPr>
              <a:t>1234 Intelligent </a:t>
            </a:r>
            <a:r>
              <a:rPr lang="da-DK" altLang="da-DK" sz="2400" dirty="0" smtClean="0">
                <a:solidFill>
                  <a:srgbClr val="342F2B"/>
                </a:solidFill>
                <a:cs typeface="Arial" charset="0"/>
              </a:rPr>
              <a:t>hospitalslogistik </a:t>
            </a:r>
            <a:endParaRPr lang="da-DK" altLang="da-DK" sz="2400" dirty="0">
              <a:solidFill>
                <a:srgbClr val="342F2B"/>
              </a:solidFill>
              <a:cs typeface="Arial" charset="0"/>
            </a:endParaRPr>
          </a:p>
        </p:txBody>
      </p:sp>
      <p:sp>
        <p:nvSpPr>
          <p:cNvPr id="88" name="TextBox 8"/>
          <p:cNvSpPr txBox="1">
            <a:spLocks noChangeArrowheads="1"/>
          </p:cNvSpPr>
          <p:nvPr/>
        </p:nvSpPr>
        <p:spPr bwMode="auto">
          <a:xfrm rot="16200000">
            <a:off x="7083425" y="306388"/>
            <a:ext cx="550863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44083">
              <a:defRPr/>
            </a:pPr>
            <a:r>
              <a:rPr lang="da-DK" sz="831" b="1">
                <a:solidFill>
                  <a:srgbClr val="342F2B"/>
                </a:solidFill>
                <a:latin typeface="Arial"/>
              </a:rPr>
              <a:t>Forrige status</a:t>
            </a:r>
          </a:p>
        </p:txBody>
      </p:sp>
      <p:sp>
        <p:nvSpPr>
          <p:cNvPr id="89" name="TextBox 9"/>
          <p:cNvSpPr txBox="1">
            <a:spLocks noChangeArrowheads="1"/>
          </p:cNvSpPr>
          <p:nvPr/>
        </p:nvSpPr>
        <p:spPr bwMode="auto">
          <a:xfrm rot="16200000">
            <a:off x="7897019" y="289719"/>
            <a:ext cx="517525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44083">
              <a:defRPr/>
            </a:pPr>
            <a:r>
              <a:rPr lang="da-DK" sz="831" b="1">
                <a:solidFill>
                  <a:srgbClr val="342F2B"/>
                </a:solidFill>
                <a:latin typeface="Arial"/>
              </a:rPr>
              <a:t>Aktuel status</a:t>
            </a:r>
          </a:p>
        </p:txBody>
      </p:sp>
      <p:sp>
        <p:nvSpPr>
          <p:cNvPr id="90" name="Tekstfelt 3"/>
          <p:cNvSpPr txBox="1">
            <a:spLocks noChangeArrowheads="1"/>
          </p:cNvSpPr>
          <p:nvPr/>
        </p:nvSpPr>
        <p:spPr bwMode="auto">
          <a:xfrm>
            <a:off x="6042025" y="230188"/>
            <a:ext cx="14224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42963" fontAlgn="auto">
              <a:spcBef>
                <a:spcPts val="550"/>
              </a:spcBef>
              <a:spcAft>
                <a:spcPts val="0"/>
              </a:spcAft>
            </a:pPr>
            <a:r>
              <a:rPr lang="da-DK" altLang="da-DK" sz="1200" b="1" kern="0" dirty="0" smtClean="0">
                <a:solidFill>
                  <a:srgbClr val="92D050"/>
                </a:solidFill>
              </a:rPr>
              <a:t>Samlet status</a:t>
            </a:r>
          </a:p>
          <a:p>
            <a:pPr defTabSz="842963" fontAlgn="auto">
              <a:spcBef>
                <a:spcPts val="550"/>
              </a:spcBef>
              <a:spcAft>
                <a:spcPts val="0"/>
              </a:spcAft>
            </a:pPr>
            <a:r>
              <a:rPr lang="da-DK" altLang="da-DK" sz="1200" b="1" kern="0" dirty="0" smtClean="0">
                <a:solidFill>
                  <a:srgbClr val="92D050"/>
                </a:solidFill>
              </a:rPr>
              <a:t>per </a:t>
            </a:r>
            <a:r>
              <a:rPr lang="da-DK" altLang="da-DK" sz="1200" b="1" kern="0" dirty="0" smtClean="0">
                <a:solidFill>
                  <a:srgbClr val="92D050"/>
                </a:solidFill>
              </a:rPr>
              <a:t>10.9.2016</a:t>
            </a:r>
            <a:endParaRPr lang="da-DK" altLang="da-DK" sz="1200" b="1" kern="0" dirty="0" smtClean="0">
              <a:solidFill>
                <a:srgbClr val="92D050"/>
              </a:solidFill>
            </a:endParaRPr>
          </a:p>
        </p:txBody>
      </p:sp>
      <p:sp>
        <p:nvSpPr>
          <p:cNvPr id="91" name="Rounded Rectangle 18"/>
          <p:cNvSpPr>
            <a:spLocks noChangeArrowheads="1"/>
          </p:cNvSpPr>
          <p:nvPr/>
        </p:nvSpPr>
        <p:spPr bwMode="auto">
          <a:xfrm>
            <a:off x="5900738" y="76200"/>
            <a:ext cx="2933700" cy="776288"/>
          </a:xfrm>
          <a:prstGeom prst="roundRect">
            <a:avLst>
              <a:gd name="adj" fmla="val 11264"/>
            </a:avLst>
          </a:prstGeom>
          <a:noFill/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43200" rIns="83077" bIns="43200"/>
          <a:lstStyle/>
          <a:p>
            <a:pPr defTabSz="844083">
              <a:defRPr/>
            </a:pPr>
            <a:endParaRPr lang="da-DK" sz="831">
              <a:solidFill>
                <a:srgbClr val="342F2B"/>
              </a:solidFill>
              <a:latin typeface="Verdana" pitchFamily="34" charset="0"/>
            </a:endParaRPr>
          </a:p>
        </p:txBody>
      </p:sp>
      <p:sp>
        <p:nvSpPr>
          <p:cNvPr id="92" name="Afrundet rektangel 4"/>
          <p:cNvSpPr/>
          <p:nvPr/>
        </p:nvSpPr>
        <p:spPr>
          <a:xfrm>
            <a:off x="7589044" y="101578"/>
            <a:ext cx="331787" cy="707231"/>
          </a:xfrm>
          <a:prstGeom prst="round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solidFill>
              <a:srgbClr val="342F2B">
                <a:lumMod val="50000"/>
                <a:lumOff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93" name="Ellipse 5"/>
          <p:cNvSpPr/>
          <p:nvPr/>
        </p:nvSpPr>
        <p:spPr>
          <a:xfrm>
            <a:off x="7654131" y="157141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94" name="Ellipse 6"/>
          <p:cNvSpPr/>
          <p:nvPr/>
        </p:nvSpPr>
        <p:spPr>
          <a:xfrm>
            <a:off x="7654131" y="379391"/>
            <a:ext cx="200025" cy="166687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95" name="Ellipse 6"/>
          <p:cNvSpPr/>
          <p:nvPr/>
        </p:nvSpPr>
        <p:spPr>
          <a:xfrm>
            <a:off x="7657600" y="594847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96" name="Afrundet rektangel 4"/>
          <p:cNvSpPr/>
          <p:nvPr/>
        </p:nvSpPr>
        <p:spPr>
          <a:xfrm>
            <a:off x="8287544" y="103187"/>
            <a:ext cx="331788" cy="705621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97" name="Ellipse 5"/>
          <p:cNvSpPr/>
          <p:nvPr/>
        </p:nvSpPr>
        <p:spPr>
          <a:xfrm>
            <a:off x="8352632" y="148432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98" name="Ellipse 6"/>
          <p:cNvSpPr/>
          <p:nvPr/>
        </p:nvSpPr>
        <p:spPr>
          <a:xfrm>
            <a:off x="8352632" y="370682"/>
            <a:ext cx="200025" cy="166687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99" name="Ellipse 7"/>
          <p:cNvSpPr/>
          <p:nvPr/>
        </p:nvSpPr>
        <p:spPr>
          <a:xfrm>
            <a:off x="8360159" y="593732"/>
            <a:ext cx="199407" cy="167185"/>
          </a:xfrm>
          <a:prstGeom prst="ellipse">
            <a:avLst/>
          </a:prstGeom>
          <a:solidFill>
            <a:sysClr val="window" lastClr="FFFFFF"/>
          </a:solidFill>
          <a:ln w="19050">
            <a:solidFill>
              <a:sysClr val="window" lastClr="FFFFFF">
                <a:lumMod val="50000"/>
              </a:sys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100" name="TextBox 45"/>
          <p:cNvSpPr txBox="1">
            <a:spLocks noChangeArrowheads="1"/>
          </p:cNvSpPr>
          <p:nvPr/>
        </p:nvSpPr>
        <p:spPr bwMode="auto">
          <a:xfrm>
            <a:off x="7669213" y="1670843"/>
            <a:ext cx="13795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44083">
              <a:tabLst>
                <a:tab pos="1078550" algn="l"/>
              </a:tabLst>
              <a:defRPr/>
            </a:pPr>
            <a:r>
              <a:rPr lang="da-DK" sz="1000" b="1" dirty="0">
                <a:solidFill>
                  <a:srgbClr val="92D050"/>
                </a:solidFill>
                <a:latin typeface="Arial"/>
              </a:rPr>
              <a:t>Projektbudget</a:t>
            </a:r>
          </a:p>
          <a:p>
            <a:r>
              <a:rPr lang="da-DK" sz="1000" b="1" dirty="0"/>
              <a:t>23 </a:t>
            </a:r>
            <a:r>
              <a:rPr lang="da-DK" sz="1000" b="1" dirty="0" smtClean="0"/>
              <a:t>Mio DKK. </a:t>
            </a:r>
          </a:p>
          <a:p>
            <a:r>
              <a:rPr lang="da-DK" sz="1000" b="1" dirty="0" smtClean="0"/>
              <a:t>SDSI del 509,400 </a:t>
            </a:r>
            <a:r>
              <a:rPr lang="da-DK" sz="1000" b="1" dirty="0"/>
              <a:t>DKK </a:t>
            </a:r>
            <a:endParaRPr lang="da-DK" sz="1000" b="1" dirty="0">
              <a:solidFill>
                <a:srgbClr val="342F2B"/>
              </a:solidFill>
              <a:latin typeface="Arial"/>
            </a:endParaRPr>
          </a:p>
        </p:txBody>
      </p:sp>
      <p:sp>
        <p:nvSpPr>
          <p:cNvPr id="101" name="TextBox 8"/>
          <p:cNvSpPr txBox="1">
            <a:spLocks noChangeArrowheads="1"/>
          </p:cNvSpPr>
          <p:nvPr/>
        </p:nvSpPr>
        <p:spPr bwMode="auto">
          <a:xfrm>
            <a:off x="346075" y="2116138"/>
            <a:ext cx="550863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44083">
              <a:defRPr/>
            </a:pPr>
            <a:r>
              <a:rPr lang="da-DK" sz="831" b="1">
                <a:solidFill>
                  <a:srgbClr val="342F2B"/>
                </a:solidFill>
                <a:latin typeface="Arial"/>
              </a:rPr>
              <a:t>Forrige status</a:t>
            </a:r>
          </a:p>
        </p:txBody>
      </p:sp>
      <p:sp>
        <p:nvSpPr>
          <p:cNvPr id="102" name="TextBox 9"/>
          <p:cNvSpPr txBox="1">
            <a:spLocks noChangeArrowheads="1"/>
          </p:cNvSpPr>
          <p:nvPr/>
        </p:nvSpPr>
        <p:spPr bwMode="auto">
          <a:xfrm>
            <a:off x="846138" y="2116138"/>
            <a:ext cx="515937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44083">
              <a:defRPr/>
            </a:pPr>
            <a:r>
              <a:rPr lang="da-DK" sz="831" b="1">
                <a:solidFill>
                  <a:srgbClr val="342F2B"/>
                </a:solidFill>
                <a:latin typeface="Arial"/>
              </a:rPr>
              <a:t>Aktuel status</a:t>
            </a:r>
          </a:p>
        </p:txBody>
      </p:sp>
      <p:sp>
        <p:nvSpPr>
          <p:cNvPr id="103" name="TextBox 16"/>
          <p:cNvSpPr txBox="1">
            <a:spLocks noChangeArrowheads="1"/>
          </p:cNvSpPr>
          <p:nvPr/>
        </p:nvSpPr>
        <p:spPr bwMode="auto">
          <a:xfrm>
            <a:off x="6273005" y="1292999"/>
            <a:ext cx="24757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42963">
              <a:tabLst>
                <a:tab pos="989013" algn="l"/>
              </a:tabLst>
            </a:pPr>
            <a:r>
              <a:rPr lang="da-DK" altLang="da-DK" sz="1000" b="1" dirty="0">
                <a:solidFill>
                  <a:srgbClr val="92D050"/>
                </a:solidFill>
              </a:rPr>
              <a:t>Projektejer:    </a:t>
            </a:r>
            <a:endParaRPr lang="da-DK" altLang="da-DK" sz="1000" b="1" dirty="0" smtClean="0">
              <a:solidFill>
                <a:srgbClr val="92D050"/>
              </a:solidFill>
            </a:endParaRPr>
          </a:p>
          <a:p>
            <a:pPr defTabSz="842963">
              <a:tabLst>
                <a:tab pos="989013" algn="l"/>
              </a:tabLst>
            </a:pPr>
            <a:r>
              <a:rPr lang="da-DK" altLang="da-DK" sz="1000" b="1" dirty="0" smtClean="0">
                <a:solidFill>
                  <a:srgbClr val="342F2B"/>
                </a:solidFill>
              </a:rPr>
              <a:t>Intelligent systems, Logisystems</a:t>
            </a:r>
            <a:endParaRPr lang="da-DK" altLang="da-DK" sz="1000" b="1" dirty="0">
              <a:solidFill>
                <a:srgbClr val="342F2B"/>
              </a:solidFill>
            </a:endParaRPr>
          </a:p>
        </p:txBody>
      </p:sp>
      <p:sp>
        <p:nvSpPr>
          <p:cNvPr id="104" name="TextBox 17"/>
          <p:cNvSpPr txBox="1">
            <a:spLocks noChangeArrowheads="1"/>
          </p:cNvSpPr>
          <p:nvPr/>
        </p:nvSpPr>
        <p:spPr bwMode="auto">
          <a:xfrm>
            <a:off x="4905829" y="1292999"/>
            <a:ext cx="11361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42963">
              <a:tabLst>
                <a:tab pos="989013" algn="l"/>
              </a:tabLst>
            </a:pPr>
            <a:r>
              <a:rPr lang="da-DK" altLang="da-DK" sz="1000" b="1" dirty="0">
                <a:solidFill>
                  <a:srgbClr val="92D050"/>
                </a:solidFill>
              </a:rPr>
              <a:t>Projektleder:  </a:t>
            </a:r>
            <a:endParaRPr lang="da-DK" altLang="da-DK" sz="1000" b="1" dirty="0" smtClean="0">
              <a:solidFill>
                <a:srgbClr val="92D050"/>
              </a:solidFill>
            </a:endParaRPr>
          </a:p>
          <a:p>
            <a:pPr defTabSz="842963">
              <a:tabLst>
                <a:tab pos="989013" algn="l"/>
              </a:tabLst>
            </a:pPr>
            <a:r>
              <a:rPr lang="da-DK" altLang="da-DK" sz="1000" b="1" dirty="0" smtClean="0">
                <a:solidFill>
                  <a:srgbClr val="342F2B"/>
                </a:solidFill>
              </a:rPr>
              <a:t>Annika Lindberg</a:t>
            </a:r>
            <a:endParaRPr lang="da-DK" altLang="da-DK" sz="1000" b="1" dirty="0">
              <a:solidFill>
                <a:srgbClr val="342F2B"/>
              </a:solidFill>
            </a:endParaRPr>
          </a:p>
        </p:txBody>
      </p:sp>
      <p:sp>
        <p:nvSpPr>
          <p:cNvPr id="105" name="Rounded Rectangle 18"/>
          <p:cNvSpPr>
            <a:spLocks noChangeArrowheads="1"/>
          </p:cNvSpPr>
          <p:nvPr/>
        </p:nvSpPr>
        <p:spPr bwMode="auto">
          <a:xfrm>
            <a:off x="1447800" y="2470150"/>
            <a:ext cx="4038600" cy="698500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109662" rIns="83077" bIns="43200"/>
          <a:lstStyle/>
          <a:p>
            <a:pPr defTabSz="914400"/>
            <a:r>
              <a:rPr lang="da-DK" sz="800" dirty="0" smtClean="0"/>
              <a:t>Går planmæssigt. </a:t>
            </a:r>
            <a:r>
              <a:rPr lang="da-DK" sz="800" dirty="0"/>
              <a:t>N</a:t>
            </a:r>
            <a:r>
              <a:rPr lang="da-DK" sz="800" dirty="0" smtClean="0"/>
              <a:t>æste </a:t>
            </a:r>
            <a:r>
              <a:rPr lang="da-DK" sz="800" dirty="0"/>
              <a:t>milepæl er </a:t>
            </a:r>
            <a:r>
              <a:rPr lang="da-DK" sz="800" dirty="0" smtClean="0"/>
              <a:t>afslutning for fase 2 (Udvikle services og prototype). Næste </a:t>
            </a:r>
            <a:r>
              <a:rPr lang="da-DK" sz="800" dirty="0"/>
              <a:t>fase, fase 3 Test og verificering  starter i uge 40. Fase afslutnings seminar i uge 39. Næste styregruppe  i uge 43, </a:t>
            </a:r>
            <a:r>
              <a:rPr lang="da-DK" sz="800" dirty="0" smtClean="0"/>
              <a:t>27.10.2016</a:t>
            </a:r>
            <a:endParaRPr lang="da-DK" sz="800" dirty="0"/>
          </a:p>
        </p:txBody>
      </p:sp>
      <p:sp>
        <p:nvSpPr>
          <p:cNvPr id="106" name="TextBox 19"/>
          <p:cNvSpPr txBox="1">
            <a:spLocks noChangeArrowheads="1"/>
          </p:cNvSpPr>
          <p:nvPr/>
        </p:nvSpPr>
        <p:spPr bwMode="auto">
          <a:xfrm>
            <a:off x="1543050" y="2366963"/>
            <a:ext cx="1898650" cy="198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3231" tIns="0" rIns="0" bIns="0">
            <a:spAutoFit/>
          </a:bodyPr>
          <a:lstStyle/>
          <a:p>
            <a:pPr defTabSz="844083">
              <a:defRPr/>
            </a:pPr>
            <a:r>
              <a:rPr lang="da-DK" sz="1292" b="1" dirty="0">
                <a:solidFill>
                  <a:srgbClr val="92D050"/>
                </a:solidFill>
                <a:latin typeface="Arial"/>
              </a:rPr>
              <a:t>Tid / Næste Milepæle</a:t>
            </a:r>
          </a:p>
        </p:txBody>
      </p:sp>
      <p:sp>
        <p:nvSpPr>
          <p:cNvPr id="107" name="Rounded Rectangle 24"/>
          <p:cNvSpPr>
            <a:spLocks noChangeArrowheads="1"/>
          </p:cNvSpPr>
          <p:nvPr/>
        </p:nvSpPr>
        <p:spPr bwMode="auto">
          <a:xfrm>
            <a:off x="1428750" y="3281363"/>
            <a:ext cx="4076700" cy="696912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108000" rIns="83077" bIns="43200"/>
          <a:lstStyle/>
          <a:p>
            <a:pPr defTabSz="842963"/>
            <a:r>
              <a:rPr lang="da-DK" sz="800" kern="0" dirty="0">
                <a:solidFill>
                  <a:srgbClr val="342F2B"/>
                </a:solidFill>
              </a:rPr>
              <a:t>Der er afsat  </a:t>
            </a:r>
            <a:r>
              <a:rPr lang="da-DK" sz="800" kern="0" dirty="0" smtClean="0">
                <a:solidFill>
                  <a:srgbClr val="342F2B"/>
                </a:solidFill>
              </a:rPr>
              <a:t>20  </a:t>
            </a:r>
            <a:r>
              <a:rPr lang="da-DK" sz="800" kern="0" dirty="0">
                <a:solidFill>
                  <a:srgbClr val="342F2B"/>
                </a:solidFill>
              </a:rPr>
              <a:t>timer om </a:t>
            </a:r>
            <a:r>
              <a:rPr lang="da-DK" sz="800" kern="0" dirty="0" smtClean="0">
                <a:solidFill>
                  <a:srgbClr val="342F2B"/>
                </a:solidFill>
              </a:rPr>
              <a:t>ugen delt mellem Annika og Lasse. </a:t>
            </a:r>
            <a:endParaRPr lang="da-DK" altLang="da-DK" sz="800" dirty="0">
              <a:solidFill>
                <a:srgbClr val="342F2B"/>
              </a:solidFill>
            </a:endParaRPr>
          </a:p>
        </p:txBody>
      </p:sp>
      <p:sp>
        <p:nvSpPr>
          <p:cNvPr id="108" name="TextBox 25"/>
          <p:cNvSpPr txBox="1">
            <a:spLocks noChangeArrowheads="1"/>
          </p:cNvSpPr>
          <p:nvPr/>
        </p:nvSpPr>
        <p:spPr bwMode="auto">
          <a:xfrm>
            <a:off x="1554163" y="3176588"/>
            <a:ext cx="1160462" cy="1984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3231" tIns="0" rIns="0" bIns="0">
            <a:spAutoFit/>
          </a:bodyPr>
          <a:lstStyle/>
          <a:p>
            <a:pPr defTabSz="844083">
              <a:defRPr/>
            </a:pPr>
            <a:r>
              <a:rPr lang="da-DK" sz="1292" b="1" dirty="0">
                <a:solidFill>
                  <a:srgbClr val="92D050"/>
                </a:solidFill>
                <a:latin typeface="Arial"/>
              </a:rPr>
              <a:t>Ressourcer</a:t>
            </a:r>
          </a:p>
        </p:txBody>
      </p:sp>
      <p:sp>
        <p:nvSpPr>
          <p:cNvPr id="109" name="Rounded Rectangle 29"/>
          <p:cNvSpPr>
            <a:spLocks noChangeArrowheads="1"/>
          </p:cNvSpPr>
          <p:nvPr/>
        </p:nvSpPr>
        <p:spPr bwMode="auto">
          <a:xfrm>
            <a:off x="1428750" y="4090988"/>
            <a:ext cx="4076700" cy="698500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108000" rIns="83077" bIns="43200"/>
          <a:lstStyle/>
          <a:p>
            <a:pPr marL="171450" indent="-171450" defTabSz="842963">
              <a:buFont typeface="Arial" panose="020B0604020202020204" pitchFamily="34" charset="0"/>
              <a:buChar char="•"/>
            </a:pPr>
            <a:r>
              <a:rPr lang="da-DK" altLang="da-DK" sz="800" dirty="0" smtClean="0">
                <a:solidFill>
                  <a:srgbClr val="342F2B"/>
                </a:solidFill>
              </a:rPr>
              <a:t>Review og sidste opdateringer i business case version 1</a:t>
            </a:r>
            <a:endParaRPr lang="da-DK" altLang="da-DK" sz="800" dirty="0">
              <a:solidFill>
                <a:srgbClr val="342F2B"/>
              </a:solidFill>
            </a:endParaRPr>
          </a:p>
          <a:p>
            <a:pPr marL="171450" indent="-171450" defTabSz="842963">
              <a:buFont typeface="Arial" panose="020B0604020202020204" pitchFamily="34" charset="0"/>
              <a:buChar char="•"/>
            </a:pPr>
            <a:r>
              <a:rPr lang="da-DK" altLang="da-DK" sz="800" dirty="0" smtClean="0">
                <a:solidFill>
                  <a:srgbClr val="342F2B"/>
                </a:solidFill>
              </a:rPr>
              <a:t>Forberedelse til fase 2 afslutnings seminar</a:t>
            </a:r>
          </a:p>
          <a:p>
            <a:pPr marL="171450" indent="-171450" defTabSz="842963">
              <a:buFont typeface="Arial" panose="020B0604020202020204" pitchFamily="34" charset="0"/>
              <a:buChar char="•"/>
            </a:pPr>
            <a:r>
              <a:rPr lang="da-DK" altLang="da-DK" sz="800" dirty="0" smtClean="0">
                <a:solidFill>
                  <a:srgbClr val="342F2B"/>
                </a:solidFill>
              </a:rPr>
              <a:t>Testplanlægning i samarbejde med Copenhagen Living Lab</a:t>
            </a:r>
          </a:p>
          <a:p>
            <a:pPr marL="171450" indent="-171450" defTabSz="842963">
              <a:buFont typeface="Arial" panose="020B0604020202020204" pitchFamily="34" charset="0"/>
              <a:buChar char="•"/>
            </a:pPr>
            <a:endParaRPr lang="da-DK" altLang="da-DK" sz="800" dirty="0" smtClean="0">
              <a:solidFill>
                <a:srgbClr val="342F2B"/>
              </a:solidFill>
            </a:endParaRPr>
          </a:p>
          <a:p>
            <a:pPr marL="171450" indent="-171450" defTabSz="842963">
              <a:buFont typeface="Arial" panose="020B0604020202020204" pitchFamily="34" charset="0"/>
              <a:buChar char="•"/>
            </a:pPr>
            <a:endParaRPr lang="da-DK" altLang="da-DK" sz="800" dirty="0" smtClean="0">
              <a:solidFill>
                <a:srgbClr val="342F2B"/>
              </a:solidFill>
            </a:endParaRPr>
          </a:p>
        </p:txBody>
      </p:sp>
      <p:sp>
        <p:nvSpPr>
          <p:cNvPr id="110" name="TextBox 30"/>
          <p:cNvSpPr txBox="1">
            <a:spLocks noChangeArrowheads="1"/>
          </p:cNvSpPr>
          <p:nvPr/>
        </p:nvSpPr>
        <p:spPr bwMode="auto">
          <a:xfrm>
            <a:off x="1554163" y="3987800"/>
            <a:ext cx="1239837" cy="198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3231" tIns="0" rIns="0" bIns="0">
            <a:spAutoFit/>
          </a:bodyPr>
          <a:lstStyle/>
          <a:p>
            <a:pPr defTabSz="844083">
              <a:defRPr/>
            </a:pPr>
            <a:r>
              <a:rPr lang="da-DK" sz="1292" b="1">
                <a:solidFill>
                  <a:srgbClr val="92D050"/>
                </a:solidFill>
                <a:latin typeface="Arial"/>
              </a:rPr>
              <a:t>Leverancer</a:t>
            </a:r>
          </a:p>
        </p:txBody>
      </p:sp>
      <p:sp>
        <p:nvSpPr>
          <p:cNvPr id="111" name="Rounded Rectangle 37"/>
          <p:cNvSpPr>
            <a:spLocks noChangeArrowheads="1"/>
          </p:cNvSpPr>
          <p:nvPr/>
        </p:nvSpPr>
        <p:spPr bwMode="auto">
          <a:xfrm>
            <a:off x="1428749" y="4902200"/>
            <a:ext cx="4067175" cy="696913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108000" rIns="83077" bIns="43200"/>
          <a:lstStyle/>
          <a:p>
            <a:pPr defTabSz="842963"/>
            <a:r>
              <a:rPr lang="da-DK" altLang="da-DK" sz="800" dirty="0">
                <a:solidFill>
                  <a:srgbClr val="342F2B"/>
                </a:solidFill>
              </a:rPr>
              <a:t>Budget skal opdateres, da der er blevet brugt flere timer i </a:t>
            </a:r>
            <a:r>
              <a:rPr lang="da-DK" altLang="da-DK" sz="800" dirty="0" smtClean="0">
                <a:solidFill>
                  <a:srgbClr val="342F2B"/>
                </a:solidFill>
              </a:rPr>
              <a:t>fase 2 end </a:t>
            </a:r>
            <a:r>
              <a:rPr lang="da-DK" altLang="da-DK" sz="800" dirty="0">
                <a:solidFill>
                  <a:srgbClr val="342F2B"/>
                </a:solidFill>
              </a:rPr>
              <a:t>budgetteret. Dog er der er </a:t>
            </a:r>
            <a:r>
              <a:rPr lang="da-DK" altLang="da-DK" sz="800" dirty="0" smtClean="0">
                <a:solidFill>
                  <a:srgbClr val="342F2B"/>
                </a:solidFill>
              </a:rPr>
              <a:t>timer tilbage  fra fase 1 som kan </a:t>
            </a:r>
            <a:r>
              <a:rPr lang="da-DK" altLang="da-DK" sz="800" dirty="0">
                <a:solidFill>
                  <a:srgbClr val="342F2B"/>
                </a:solidFill>
              </a:rPr>
              <a:t>overføres til </a:t>
            </a:r>
            <a:r>
              <a:rPr lang="da-DK" altLang="da-DK" sz="800" dirty="0" smtClean="0">
                <a:solidFill>
                  <a:srgbClr val="342F2B"/>
                </a:solidFill>
              </a:rPr>
              <a:t>fase 2.</a:t>
            </a:r>
            <a:endParaRPr lang="da-DK" altLang="da-DK" sz="800" dirty="0">
              <a:solidFill>
                <a:srgbClr val="342F2B"/>
              </a:solidFill>
            </a:endParaRPr>
          </a:p>
        </p:txBody>
      </p:sp>
      <p:sp>
        <p:nvSpPr>
          <p:cNvPr id="112" name="TextBox 38"/>
          <p:cNvSpPr txBox="1">
            <a:spLocks noChangeArrowheads="1"/>
          </p:cNvSpPr>
          <p:nvPr/>
        </p:nvSpPr>
        <p:spPr bwMode="auto">
          <a:xfrm>
            <a:off x="1554163" y="4797425"/>
            <a:ext cx="892175" cy="198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3231" tIns="0" rIns="0" bIns="0">
            <a:spAutoFit/>
          </a:bodyPr>
          <a:lstStyle/>
          <a:p>
            <a:pPr defTabSz="844083">
              <a:defRPr/>
            </a:pPr>
            <a:r>
              <a:rPr lang="da-DK" sz="1292" b="1">
                <a:solidFill>
                  <a:srgbClr val="92D050"/>
                </a:solidFill>
                <a:latin typeface="Arial"/>
              </a:rPr>
              <a:t>Økonomi</a:t>
            </a:r>
          </a:p>
        </p:txBody>
      </p:sp>
      <p:sp>
        <p:nvSpPr>
          <p:cNvPr id="165" name="Rounded Rectangle 18"/>
          <p:cNvSpPr>
            <a:spLocks noChangeArrowheads="1"/>
          </p:cNvSpPr>
          <p:nvPr/>
        </p:nvSpPr>
        <p:spPr bwMode="auto">
          <a:xfrm>
            <a:off x="5668963" y="2470150"/>
            <a:ext cx="3079750" cy="698500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108000" rIns="83077" bIns="43200"/>
          <a:lstStyle/>
          <a:p>
            <a:pPr defTabSz="842963"/>
            <a:endParaRPr lang="da-DK" altLang="da-DK" sz="800" dirty="0">
              <a:solidFill>
                <a:srgbClr val="342F2B"/>
              </a:solidFill>
            </a:endParaRPr>
          </a:p>
        </p:txBody>
      </p:sp>
      <p:sp>
        <p:nvSpPr>
          <p:cNvPr id="166" name="Rounded Rectangle 24"/>
          <p:cNvSpPr>
            <a:spLocks noChangeArrowheads="1"/>
          </p:cNvSpPr>
          <p:nvPr/>
        </p:nvSpPr>
        <p:spPr bwMode="auto">
          <a:xfrm>
            <a:off x="5670550" y="3281363"/>
            <a:ext cx="3079750" cy="696912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108000" rIns="83077" bIns="43200"/>
          <a:lstStyle/>
          <a:p>
            <a:pPr defTabSz="842963"/>
            <a:endParaRPr lang="da-DK" altLang="da-DK" sz="800" dirty="0">
              <a:solidFill>
                <a:srgbClr val="342F2B"/>
              </a:solidFill>
            </a:endParaRPr>
          </a:p>
        </p:txBody>
      </p:sp>
      <p:sp>
        <p:nvSpPr>
          <p:cNvPr id="167" name="Rounded Rectangle 29"/>
          <p:cNvSpPr>
            <a:spLocks noChangeArrowheads="1"/>
          </p:cNvSpPr>
          <p:nvPr/>
        </p:nvSpPr>
        <p:spPr bwMode="auto">
          <a:xfrm>
            <a:off x="5670550" y="4090988"/>
            <a:ext cx="3079750" cy="698500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43200" rIns="83077" bIns="43200"/>
          <a:lstStyle/>
          <a:p>
            <a:pPr defTabSz="842963"/>
            <a:endParaRPr lang="da-DK" altLang="da-DK" sz="900" dirty="0">
              <a:solidFill>
                <a:srgbClr val="342F2B"/>
              </a:solidFill>
            </a:endParaRPr>
          </a:p>
        </p:txBody>
      </p:sp>
      <p:sp>
        <p:nvSpPr>
          <p:cNvPr id="168" name="Rounded Rectangle 37"/>
          <p:cNvSpPr>
            <a:spLocks noChangeArrowheads="1"/>
          </p:cNvSpPr>
          <p:nvPr/>
        </p:nvSpPr>
        <p:spPr bwMode="auto">
          <a:xfrm>
            <a:off x="5670550" y="4902200"/>
            <a:ext cx="3079750" cy="696913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108000" rIns="83077" bIns="43200"/>
          <a:lstStyle/>
          <a:p>
            <a:pPr defTabSz="842963"/>
            <a:r>
              <a:rPr lang="da-DK" altLang="da-DK" sz="800" dirty="0" smtClean="0">
                <a:solidFill>
                  <a:srgbClr val="342F2B"/>
                </a:solidFill>
              </a:rPr>
              <a:t>Budget skal opdateres og godkendes internt ved SDSI ledelse.</a:t>
            </a:r>
            <a:endParaRPr lang="da-DK" altLang="da-DK" sz="800" dirty="0">
              <a:solidFill>
                <a:srgbClr val="342F2B"/>
              </a:solidFill>
            </a:endParaRPr>
          </a:p>
          <a:p>
            <a:pPr defTabSz="842963"/>
            <a:endParaRPr lang="da-DK" altLang="da-DK" sz="800" dirty="0">
              <a:solidFill>
                <a:srgbClr val="342F2B"/>
              </a:solidFill>
            </a:endParaRPr>
          </a:p>
        </p:txBody>
      </p:sp>
      <p:sp>
        <p:nvSpPr>
          <p:cNvPr id="169" name="Rounded Rectangle 37"/>
          <p:cNvSpPr>
            <a:spLocks noChangeArrowheads="1"/>
          </p:cNvSpPr>
          <p:nvPr/>
        </p:nvSpPr>
        <p:spPr bwMode="auto">
          <a:xfrm>
            <a:off x="1428750" y="5740400"/>
            <a:ext cx="4076700" cy="696913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108000" rIns="83077" bIns="43200"/>
          <a:lstStyle/>
          <a:p>
            <a:pPr defTabSz="842963"/>
            <a:r>
              <a:rPr lang="da-DK" altLang="da-DK" sz="800" dirty="0">
                <a:solidFill>
                  <a:srgbClr val="342F2B"/>
                </a:solidFill>
              </a:rPr>
              <a:t>Det forventes at gevinster/effekter kan realiseres. Dvs. at i sluttet af projektet er der blevet udviklet </a:t>
            </a:r>
            <a:r>
              <a:rPr lang="da-DK" sz="800" dirty="0">
                <a:solidFill>
                  <a:srgbClr val="342F2B"/>
                </a:solidFill>
              </a:rPr>
              <a:t>et produkt der forretningsmæssigt har et godt potentiale</a:t>
            </a:r>
            <a:endParaRPr lang="da-DK" altLang="da-DK" sz="800" dirty="0">
              <a:solidFill>
                <a:srgbClr val="342F2B"/>
              </a:solidFill>
            </a:endParaRPr>
          </a:p>
        </p:txBody>
      </p:sp>
      <p:sp>
        <p:nvSpPr>
          <p:cNvPr id="170" name="TextBox 38"/>
          <p:cNvSpPr txBox="1">
            <a:spLocks noChangeArrowheads="1"/>
          </p:cNvSpPr>
          <p:nvPr/>
        </p:nvSpPr>
        <p:spPr bwMode="auto">
          <a:xfrm>
            <a:off x="1554163" y="5635625"/>
            <a:ext cx="717550" cy="198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3231" tIns="0" rIns="0" bIns="0">
            <a:spAutoFit/>
          </a:bodyPr>
          <a:lstStyle/>
          <a:p>
            <a:pPr defTabSz="844083">
              <a:defRPr/>
            </a:pPr>
            <a:r>
              <a:rPr lang="da-DK" sz="1292" b="1">
                <a:solidFill>
                  <a:srgbClr val="92D050"/>
                </a:solidFill>
                <a:latin typeface="Arial"/>
              </a:rPr>
              <a:t>Effekt</a:t>
            </a:r>
          </a:p>
        </p:txBody>
      </p:sp>
      <p:sp>
        <p:nvSpPr>
          <p:cNvPr id="171" name="Rounded Rectangle 37"/>
          <p:cNvSpPr>
            <a:spLocks noChangeArrowheads="1"/>
          </p:cNvSpPr>
          <p:nvPr/>
        </p:nvSpPr>
        <p:spPr bwMode="auto">
          <a:xfrm>
            <a:off x="5670550" y="5740400"/>
            <a:ext cx="3079750" cy="696913"/>
          </a:xfrm>
          <a:prstGeom prst="roundRect">
            <a:avLst>
              <a:gd name="adj" fmla="val 11264"/>
            </a:avLst>
          </a:prstGeom>
          <a:solidFill>
            <a:schemeClr val="bg1"/>
          </a:solidFill>
          <a:ln w="19050" algn="ctr">
            <a:solidFill>
              <a:srgbClr val="92D050"/>
            </a:solidFill>
            <a:round/>
            <a:headEnd/>
            <a:tailEnd/>
          </a:ln>
        </p:spPr>
        <p:txBody>
          <a:bodyPr lIns="83077" tIns="108000" rIns="83077" bIns="43200"/>
          <a:lstStyle/>
          <a:p>
            <a:pPr defTabSz="842963"/>
            <a:endParaRPr lang="da-DK" altLang="da-DK" sz="800" dirty="0">
              <a:solidFill>
                <a:srgbClr val="342F2B"/>
              </a:solidFill>
            </a:endParaRPr>
          </a:p>
        </p:txBody>
      </p:sp>
      <p:sp>
        <p:nvSpPr>
          <p:cNvPr id="172" name="TextBox 19"/>
          <p:cNvSpPr txBox="1">
            <a:spLocks noChangeArrowheads="1"/>
          </p:cNvSpPr>
          <p:nvPr/>
        </p:nvSpPr>
        <p:spPr bwMode="auto">
          <a:xfrm>
            <a:off x="5761038" y="2343151"/>
            <a:ext cx="1765300" cy="1988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33231" tIns="0" rIns="0" bIns="0">
            <a:spAutoFit/>
          </a:bodyPr>
          <a:lstStyle/>
          <a:p>
            <a:pPr defTabSz="844083">
              <a:defRPr/>
            </a:pPr>
            <a:r>
              <a:rPr lang="da-DK" sz="1292" b="1" dirty="0">
                <a:solidFill>
                  <a:srgbClr val="92D050"/>
                </a:solidFill>
                <a:latin typeface="Arial"/>
              </a:rPr>
              <a:t>Afvigelse / Mitigation</a:t>
            </a:r>
          </a:p>
        </p:txBody>
      </p:sp>
      <p:sp>
        <p:nvSpPr>
          <p:cNvPr id="173" name="Afrundet rektangel 4"/>
          <p:cNvSpPr/>
          <p:nvPr/>
        </p:nvSpPr>
        <p:spPr>
          <a:xfrm>
            <a:off x="441455" y="2430255"/>
            <a:ext cx="331787" cy="7239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174" name="Ellipse 5"/>
          <p:cNvSpPr/>
          <p:nvPr/>
        </p:nvSpPr>
        <p:spPr>
          <a:xfrm>
            <a:off x="506542" y="2485818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75" name="Ellipse 6"/>
          <p:cNvSpPr/>
          <p:nvPr/>
        </p:nvSpPr>
        <p:spPr>
          <a:xfrm>
            <a:off x="506542" y="2708068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76" name="Ellipse 6"/>
          <p:cNvSpPr/>
          <p:nvPr/>
        </p:nvSpPr>
        <p:spPr>
          <a:xfrm>
            <a:off x="501302" y="2923524"/>
            <a:ext cx="200025" cy="166687"/>
          </a:xfrm>
          <a:prstGeom prst="ellipse">
            <a:avLst/>
          </a:prstGeom>
          <a:solidFill>
            <a:srgbClr val="92D05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77" name="Afrundet rektangel 4"/>
          <p:cNvSpPr/>
          <p:nvPr/>
        </p:nvSpPr>
        <p:spPr>
          <a:xfrm>
            <a:off x="922467" y="2430255"/>
            <a:ext cx="331788" cy="723900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178" name="Ellipse 5"/>
          <p:cNvSpPr/>
          <p:nvPr/>
        </p:nvSpPr>
        <p:spPr>
          <a:xfrm>
            <a:off x="987555" y="2485818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79" name="Ellipse 6"/>
          <p:cNvSpPr/>
          <p:nvPr/>
        </p:nvSpPr>
        <p:spPr>
          <a:xfrm>
            <a:off x="987555" y="2708068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80" name="Ellipse 7"/>
          <p:cNvSpPr/>
          <p:nvPr/>
        </p:nvSpPr>
        <p:spPr>
          <a:xfrm>
            <a:off x="995082" y="2931118"/>
            <a:ext cx="199407" cy="167185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181" name="Afrundet rektangel 4"/>
          <p:cNvSpPr/>
          <p:nvPr/>
        </p:nvSpPr>
        <p:spPr>
          <a:xfrm>
            <a:off x="445183" y="3263186"/>
            <a:ext cx="331787" cy="7239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182" name="Ellipse 5"/>
          <p:cNvSpPr/>
          <p:nvPr/>
        </p:nvSpPr>
        <p:spPr>
          <a:xfrm>
            <a:off x="510270" y="3318749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83" name="Ellipse 6"/>
          <p:cNvSpPr/>
          <p:nvPr/>
        </p:nvSpPr>
        <p:spPr>
          <a:xfrm>
            <a:off x="510270" y="3540999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84" name="Ellipse 6"/>
          <p:cNvSpPr/>
          <p:nvPr/>
        </p:nvSpPr>
        <p:spPr>
          <a:xfrm>
            <a:off x="505030" y="3756455"/>
            <a:ext cx="200025" cy="166687"/>
          </a:xfrm>
          <a:prstGeom prst="ellipse">
            <a:avLst/>
          </a:prstGeom>
          <a:solidFill>
            <a:srgbClr val="92D05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85" name="Afrundet rektangel 4"/>
          <p:cNvSpPr/>
          <p:nvPr/>
        </p:nvSpPr>
        <p:spPr>
          <a:xfrm>
            <a:off x="926195" y="3263186"/>
            <a:ext cx="331788" cy="723900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186" name="Ellipse 5"/>
          <p:cNvSpPr/>
          <p:nvPr/>
        </p:nvSpPr>
        <p:spPr>
          <a:xfrm>
            <a:off x="991283" y="3318749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87" name="Ellipse 6"/>
          <p:cNvSpPr/>
          <p:nvPr/>
        </p:nvSpPr>
        <p:spPr>
          <a:xfrm>
            <a:off x="991283" y="3540999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88" name="Ellipse 7"/>
          <p:cNvSpPr/>
          <p:nvPr/>
        </p:nvSpPr>
        <p:spPr>
          <a:xfrm>
            <a:off x="998810" y="3764049"/>
            <a:ext cx="199407" cy="167185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189" name="Afrundet rektangel 4"/>
          <p:cNvSpPr/>
          <p:nvPr/>
        </p:nvSpPr>
        <p:spPr>
          <a:xfrm>
            <a:off x="445165" y="4086414"/>
            <a:ext cx="331787" cy="7239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190" name="Ellipse 5"/>
          <p:cNvSpPr/>
          <p:nvPr/>
        </p:nvSpPr>
        <p:spPr>
          <a:xfrm>
            <a:off x="510252" y="4141977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91" name="Ellipse 6"/>
          <p:cNvSpPr/>
          <p:nvPr/>
        </p:nvSpPr>
        <p:spPr>
          <a:xfrm>
            <a:off x="510252" y="4364227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92" name="Ellipse 6"/>
          <p:cNvSpPr/>
          <p:nvPr/>
        </p:nvSpPr>
        <p:spPr>
          <a:xfrm>
            <a:off x="505012" y="4579683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93" name="Afrundet rektangel 4"/>
          <p:cNvSpPr/>
          <p:nvPr/>
        </p:nvSpPr>
        <p:spPr>
          <a:xfrm>
            <a:off x="926177" y="4086414"/>
            <a:ext cx="331788" cy="723900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194" name="Ellipse 5"/>
          <p:cNvSpPr/>
          <p:nvPr/>
        </p:nvSpPr>
        <p:spPr>
          <a:xfrm>
            <a:off x="991265" y="4141977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95" name="Ellipse 6"/>
          <p:cNvSpPr/>
          <p:nvPr/>
        </p:nvSpPr>
        <p:spPr>
          <a:xfrm>
            <a:off x="991265" y="4364227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96" name="Ellipse 7"/>
          <p:cNvSpPr/>
          <p:nvPr/>
        </p:nvSpPr>
        <p:spPr>
          <a:xfrm>
            <a:off x="998792" y="4587277"/>
            <a:ext cx="199407" cy="16718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197" name="Afrundet rektangel 4"/>
          <p:cNvSpPr/>
          <p:nvPr/>
        </p:nvSpPr>
        <p:spPr>
          <a:xfrm>
            <a:off x="440661" y="4889635"/>
            <a:ext cx="331787" cy="7239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198" name="Ellipse 5"/>
          <p:cNvSpPr/>
          <p:nvPr/>
        </p:nvSpPr>
        <p:spPr>
          <a:xfrm>
            <a:off x="505748" y="4945198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199" name="Ellipse 6"/>
          <p:cNvSpPr/>
          <p:nvPr/>
        </p:nvSpPr>
        <p:spPr>
          <a:xfrm>
            <a:off x="505748" y="5167448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200" name="Ellipse 6"/>
          <p:cNvSpPr/>
          <p:nvPr/>
        </p:nvSpPr>
        <p:spPr>
          <a:xfrm>
            <a:off x="500508" y="5382904"/>
            <a:ext cx="200025" cy="166687"/>
          </a:xfrm>
          <a:prstGeom prst="ellipse">
            <a:avLst/>
          </a:prstGeom>
          <a:solidFill>
            <a:srgbClr val="FFFF0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rgbClr val="FFFF00"/>
              </a:solidFill>
              <a:latin typeface="Verdana"/>
            </a:endParaRPr>
          </a:p>
        </p:txBody>
      </p:sp>
      <p:sp>
        <p:nvSpPr>
          <p:cNvPr id="201" name="Afrundet rektangel 4"/>
          <p:cNvSpPr/>
          <p:nvPr/>
        </p:nvSpPr>
        <p:spPr>
          <a:xfrm>
            <a:off x="921673" y="4889635"/>
            <a:ext cx="331788" cy="723900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202" name="Ellipse 5"/>
          <p:cNvSpPr/>
          <p:nvPr/>
        </p:nvSpPr>
        <p:spPr>
          <a:xfrm>
            <a:off x="986761" y="4945198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203" name="Ellipse 6"/>
          <p:cNvSpPr/>
          <p:nvPr/>
        </p:nvSpPr>
        <p:spPr>
          <a:xfrm>
            <a:off x="986761" y="5167448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204" name="Ellipse 7"/>
          <p:cNvSpPr/>
          <p:nvPr/>
        </p:nvSpPr>
        <p:spPr>
          <a:xfrm>
            <a:off x="994288" y="5390498"/>
            <a:ext cx="199407" cy="167185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205" name="Afrundet rektangel 4"/>
          <p:cNvSpPr/>
          <p:nvPr/>
        </p:nvSpPr>
        <p:spPr>
          <a:xfrm>
            <a:off x="441992" y="5709919"/>
            <a:ext cx="331787" cy="7239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206" name="Ellipse 5"/>
          <p:cNvSpPr/>
          <p:nvPr/>
        </p:nvSpPr>
        <p:spPr>
          <a:xfrm>
            <a:off x="507079" y="5765482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207" name="Ellipse 6"/>
          <p:cNvSpPr/>
          <p:nvPr/>
        </p:nvSpPr>
        <p:spPr>
          <a:xfrm>
            <a:off x="507079" y="5987732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208" name="Ellipse 6"/>
          <p:cNvSpPr/>
          <p:nvPr/>
        </p:nvSpPr>
        <p:spPr>
          <a:xfrm>
            <a:off x="501839" y="6203188"/>
            <a:ext cx="200025" cy="166687"/>
          </a:xfrm>
          <a:prstGeom prst="ellipse">
            <a:avLst/>
          </a:prstGeom>
          <a:solidFill>
            <a:srgbClr val="92D050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209" name="Afrundet rektangel 4"/>
          <p:cNvSpPr/>
          <p:nvPr/>
        </p:nvSpPr>
        <p:spPr>
          <a:xfrm>
            <a:off x="923004" y="5709919"/>
            <a:ext cx="331788" cy="723900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210" name="Ellipse 5"/>
          <p:cNvSpPr/>
          <p:nvPr/>
        </p:nvSpPr>
        <p:spPr>
          <a:xfrm>
            <a:off x="988092" y="5765482"/>
            <a:ext cx="200025" cy="166687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211" name="Ellipse 6"/>
          <p:cNvSpPr/>
          <p:nvPr/>
        </p:nvSpPr>
        <p:spPr>
          <a:xfrm>
            <a:off x="988092" y="5987732"/>
            <a:ext cx="200025" cy="166687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bg1">
                <a:lumMod val="65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Text" lastClr="000000"/>
              </a:solidFill>
              <a:latin typeface="Verdana"/>
            </a:endParaRPr>
          </a:p>
        </p:txBody>
      </p:sp>
      <p:sp>
        <p:nvSpPr>
          <p:cNvPr id="212" name="Ellipse 7"/>
          <p:cNvSpPr/>
          <p:nvPr/>
        </p:nvSpPr>
        <p:spPr>
          <a:xfrm>
            <a:off x="995619" y="6210782"/>
            <a:ext cx="199407" cy="167185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defTabSz="844083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kern="0" dirty="0">
              <a:solidFill>
                <a:sysClr val="window" lastClr="FFFFFF"/>
              </a:solidFill>
              <a:latin typeface="Verdana"/>
            </a:endParaRPr>
          </a:p>
        </p:txBody>
      </p:sp>
      <p:sp>
        <p:nvSpPr>
          <p:cNvPr id="213" name="TextBox 45"/>
          <p:cNvSpPr txBox="1">
            <a:spLocks noChangeArrowheads="1"/>
          </p:cNvSpPr>
          <p:nvPr/>
        </p:nvSpPr>
        <p:spPr bwMode="auto">
          <a:xfrm>
            <a:off x="4905829" y="1674819"/>
            <a:ext cx="1379537" cy="312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44083">
              <a:tabLst>
                <a:tab pos="1078550" algn="l"/>
              </a:tabLst>
              <a:defRPr/>
            </a:pPr>
            <a:r>
              <a:rPr lang="da-DK" sz="1000" b="1" dirty="0" smtClean="0">
                <a:solidFill>
                  <a:srgbClr val="92D050"/>
                </a:solidFill>
                <a:latin typeface="Arial"/>
              </a:rPr>
              <a:t>Projekt start</a:t>
            </a:r>
            <a:endParaRPr lang="da-DK" sz="1000" b="1" dirty="0">
              <a:solidFill>
                <a:srgbClr val="92D050"/>
              </a:solidFill>
              <a:latin typeface="Arial"/>
            </a:endParaRPr>
          </a:p>
          <a:p>
            <a:pPr defTabSz="844083">
              <a:tabLst>
                <a:tab pos="1078550" algn="l"/>
              </a:tabLst>
              <a:defRPr/>
            </a:pPr>
            <a:r>
              <a:rPr lang="da-DK" sz="1000" b="1" dirty="0" smtClean="0">
                <a:solidFill>
                  <a:srgbClr val="342F2B"/>
                </a:solidFill>
                <a:latin typeface="Arial"/>
              </a:rPr>
              <a:t>1.5.2015 </a:t>
            </a:r>
            <a:endParaRPr lang="da-DK" sz="1000" b="1" dirty="0" smtClean="0">
              <a:solidFill>
                <a:srgbClr val="342F2B"/>
              </a:solidFill>
              <a:latin typeface="Arial"/>
            </a:endParaRPr>
          </a:p>
        </p:txBody>
      </p:sp>
      <p:sp>
        <p:nvSpPr>
          <p:cNvPr id="214" name="TextBox 45"/>
          <p:cNvSpPr txBox="1">
            <a:spLocks noChangeArrowheads="1"/>
          </p:cNvSpPr>
          <p:nvPr/>
        </p:nvSpPr>
        <p:spPr bwMode="auto">
          <a:xfrm>
            <a:off x="6289675" y="1674819"/>
            <a:ext cx="1379537" cy="312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44083">
              <a:tabLst>
                <a:tab pos="1078550" algn="l"/>
              </a:tabLst>
              <a:defRPr/>
            </a:pPr>
            <a:r>
              <a:rPr lang="da-DK" sz="1000" b="1" dirty="0" smtClean="0">
                <a:solidFill>
                  <a:srgbClr val="92D050"/>
                </a:solidFill>
                <a:latin typeface="Arial"/>
              </a:rPr>
              <a:t>Projekt afslutning</a:t>
            </a:r>
            <a:endParaRPr lang="da-DK" sz="1000" b="1" dirty="0">
              <a:solidFill>
                <a:srgbClr val="92D050"/>
              </a:solidFill>
              <a:latin typeface="Arial"/>
            </a:endParaRPr>
          </a:p>
          <a:p>
            <a:pPr defTabSz="844083">
              <a:tabLst>
                <a:tab pos="1078550" algn="l"/>
              </a:tabLst>
              <a:defRPr/>
            </a:pPr>
            <a:r>
              <a:rPr lang="da-DK" sz="1000" b="1" dirty="0" smtClean="0">
                <a:solidFill>
                  <a:srgbClr val="342F2B"/>
                </a:solidFill>
                <a:latin typeface="Arial"/>
              </a:rPr>
              <a:t>30.5.2017</a:t>
            </a:r>
            <a:endParaRPr lang="da-DK" sz="1000" b="1" dirty="0">
              <a:solidFill>
                <a:srgbClr val="342F2B"/>
              </a:solidFill>
              <a:latin typeface="Arial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489287" y="1076325"/>
            <a:ext cx="1944848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defTabSz="844083">
              <a:tabLst>
                <a:tab pos="1078550" algn="l"/>
              </a:tabLst>
              <a:defRPr/>
            </a:pPr>
            <a:r>
              <a:rPr lang="da-DK" sz="1200" b="1" dirty="0">
                <a:solidFill>
                  <a:srgbClr val="92D050"/>
                </a:solidFill>
                <a:latin typeface="Arial"/>
              </a:rPr>
              <a:t>Formål med projektet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6274593" y="5837364"/>
            <a:ext cx="2117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dirty="0" smtClean="0">
                <a:solidFill>
                  <a:srgbClr val="FF0000"/>
                </a:solidFill>
              </a:rPr>
              <a:t>EKSEMPEL</a:t>
            </a:r>
            <a:endParaRPr lang="da-DK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44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rugerdefineret design">
  <a:themeElements>
    <a:clrScheme name="Syddansk Sundhedsinnovation 1">
      <a:dk1>
        <a:srgbClr val="000000"/>
      </a:dk1>
      <a:lt1>
        <a:srgbClr val="FFFFFF"/>
      </a:lt1>
      <a:dk2>
        <a:srgbClr val="999999"/>
      </a:dk2>
      <a:lt2>
        <a:srgbClr val="FAFAFA"/>
      </a:lt2>
      <a:accent1>
        <a:srgbClr val="00A499"/>
      </a:accent1>
      <a:accent2>
        <a:srgbClr val="FAE100"/>
      </a:accent2>
      <a:accent3>
        <a:srgbClr val="753BBD"/>
      </a:accent3>
      <a:accent4>
        <a:srgbClr val="FFBE9F"/>
      </a:accent4>
      <a:accent5>
        <a:srgbClr val="00A499"/>
      </a:accent5>
      <a:accent6>
        <a:srgbClr val="041C2C"/>
      </a:accent6>
      <a:hlink>
        <a:srgbClr val="00A499"/>
      </a:hlink>
      <a:folHlink>
        <a:srgbClr val="753BBD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Standardtema.thmx</Template>
  <TotalTime>12684</TotalTime>
  <Words>583</Words>
  <Application>Microsoft Office PowerPoint</Application>
  <PresentationFormat>Skærmshow (4:3)</PresentationFormat>
  <Paragraphs>72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1_Brugerdefineret design</vt:lpstr>
      <vt:lpstr>PowerPoint-præsentation</vt:lpstr>
      <vt:lpstr>PowerPoint-præsentation</vt:lpstr>
    </vt:vector>
  </TitlesOfParts>
  <Company>KreativGrafisk 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Harriet Jensen</dc:creator>
  <cp:lastModifiedBy>Annika Lindberg</cp:lastModifiedBy>
  <cp:revision>447</cp:revision>
  <cp:lastPrinted>2016-08-24T08:53:01Z</cp:lastPrinted>
  <dcterms:created xsi:type="dcterms:W3CDTF">2014-10-21T08:23:39Z</dcterms:created>
  <dcterms:modified xsi:type="dcterms:W3CDTF">2017-10-12T09:53:02Z</dcterms:modified>
</cp:coreProperties>
</file>